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77" r:id="rId2"/>
    <p:sldId id="347" r:id="rId3"/>
    <p:sldId id="396" r:id="rId4"/>
    <p:sldId id="349" r:id="rId5"/>
    <p:sldId id="350" r:id="rId6"/>
    <p:sldId id="395" r:id="rId7"/>
    <p:sldId id="352" r:id="rId8"/>
    <p:sldId id="353" r:id="rId9"/>
    <p:sldId id="354" r:id="rId10"/>
    <p:sldId id="355" r:id="rId11"/>
    <p:sldId id="359" r:id="rId12"/>
    <p:sldId id="257" r:id="rId13"/>
    <p:sldId id="259" r:id="rId14"/>
    <p:sldId id="258" r:id="rId15"/>
    <p:sldId id="260" r:id="rId16"/>
    <p:sldId id="261" r:id="rId17"/>
    <p:sldId id="262" r:id="rId18"/>
    <p:sldId id="263" r:id="rId19"/>
    <p:sldId id="264" r:id="rId20"/>
    <p:sldId id="394" r:id="rId21"/>
    <p:sldId id="266" r:id="rId22"/>
    <p:sldId id="268" r:id="rId23"/>
    <p:sldId id="360" r:id="rId24"/>
    <p:sldId id="361" r:id="rId25"/>
    <p:sldId id="362" r:id="rId26"/>
    <p:sldId id="310" r:id="rId27"/>
    <p:sldId id="363" r:id="rId28"/>
    <p:sldId id="364" r:id="rId29"/>
    <p:sldId id="365" r:id="rId30"/>
    <p:sldId id="366" r:id="rId31"/>
    <p:sldId id="367" r:id="rId32"/>
    <p:sldId id="368" r:id="rId33"/>
    <p:sldId id="369" r:id="rId34"/>
    <p:sldId id="370" r:id="rId35"/>
    <p:sldId id="371" r:id="rId36"/>
    <p:sldId id="372" r:id="rId37"/>
    <p:sldId id="373" r:id="rId38"/>
    <p:sldId id="374" r:id="rId39"/>
    <p:sldId id="375" r:id="rId40"/>
    <p:sldId id="376" r:id="rId41"/>
    <p:sldId id="377" r:id="rId42"/>
    <p:sldId id="378" r:id="rId43"/>
    <p:sldId id="379" r:id="rId44"/>
    <p:sldId id="380" r:id="rId45"/>
    <p:sldId id="381" r:id="rId46"/>
    <p:sldId id="382" r:id="rId47"/>
    <p:sldId id="383" r:id="rId48"/>
    <p:sldId id="384" r:id="rId49"/>
    <p:sldId id="385" r:id="rId50"/>
    <p:sldId id="386" r:id="rId51"/>
    <p:sldId id="387" r:id="rId52"/>
    <p:sldId id="388" r:id="rId53"/>
    <p:sldId id="389" r:id="rId54"/>
    <p:sldId id="390" r:id="rId55"/>
    <p:sldId id="391" r:id="rId56"/>
    <p:sldId id="392" r:id="rId57"/>
    <p:sldId id="393" r:id="rId5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080" autoAdjust="0"/>
    <p:restoredTop sz="90929"/>
  </p:normalViewPr>
  <p:slideViewPr>
    <p:cSldViewPr>
      <p:cViewPr varScale="1">
        <p:scale>
          <a:sx n="97" d="100"/>
          <a:sy n="97" d="100"/>
        </p:scale>
        <p:origin x="-114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0994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 algn="ctr">
              <a:defRPr>
                <a:solidFill>
                  <a:srgbClr val="00FFFF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0995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57A26FF-B963-4152-8C50-DFA215AAA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403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8F498-5161-4D2B-BB8A-F16FA3C73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775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2938" y="609600"/>
            <a:ext cx="1949450" cy="5451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97538" cy="5451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71529-4EC4-474A-904D-4142B84AF9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94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7CB73-11AA-4FE9-87FD-CFD1365C37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96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0E3B7-C591-486E-A1F3-D40831E70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915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9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23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D5BE7-1631-4B0F-87E0-17EAF9EB82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72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72048-1D88-49B2-B3CD-B0059C9E22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79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368CB-B475-41EC-8E9D-4684139532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00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5BB4D-EF4E-43A6-821A-69F586DC60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160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60A71-805A-42D4-BE46-83EB4E7DD9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A31D7-6D55-47D4-AA52-FCBC0F275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89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3993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1034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1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2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9971" name="Rectangle 3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72" name="Rectangle 3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73" name="Rectangle 3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5137865-9BF1-4CEE-9F7A-E810D3C180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9974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1946275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t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228600"/>
            <a:ext cx="7239000" cy="914400"/>
          </a:xfrm>
        </p:spPr>
        <p:txBody>
          <a:bodyPr/>
          <a:lstStyle/>
          <a:p>
            <a:pPr eaLnBrk="1" hangingPunct="1"/>
            <a:r>
              <a:rPr lang="en-US" b="1" smtClean="0"/>
              <a:t>Mastering NT Greek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286000"/>
            <a:ext cx="6400800" cy="40386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/>
              <a:t>12.  Imperfect Verbs</a:t>
            </a:r>
          </a:p>
          <a:p>
            <a:pPr eaLnBrk="1" hangingPunct="1">
              <a:defRPr/>
            </a:pPr>
            <a:endParaRPr lang="en-US" b="1" smtClean="0"/>
          </a:p>
          <a:p>
            <a:pPr eaLnBrk="1" hangingPunct="1">
              <a:defRPr/>
            </a:pPr>
            <a:endParaRPr lang="en-US" b="1" smtClean="0"/>
          </a:p>
          <a:p>
            <a:pPr eaLnBrk="1" hangingPunct="1">
              <a:defRPr/>
            </a:pPr>
            <a:endParaRPr lang="en-US" b="1" smtClean="0"/>
          </a:p>
          <a:p>
            <a:pPr eaLnBrk="1" hangingPunct="1">
              <a:defRPr/>
            </a:pPr>
            <a:r>
              <a:rPr lang="en-US" sz="2000" b="1" smtClean="0"/>
              <a:t>By Ted Hildebrandt  </a:t>
            </a:r>
            <a:r>
              <a:rPr lang="en-US" sz="2000" b="1" smtClean="0">
                <a:cs typeface="Times New Roman" pitchFamily="18" charset="0"/>
              </a:rPr>
              <a:t>© 2003</a:t>
            </a:r>
            <a:endParaRPr lang="en-US" sz="2000" b="1" smtClean="0"/>
          </a:p>
          <a:p>
            <a:pPr eaLnBrk="1" hangingPunct="1">
              <a:defRPr/>
            </a:pPr>
            <a:r>
              <a:rPr lang="en-US" sz="2000" b="1" smtClean="0"/>
              <a:t>Baker Academic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/>
              <a:t>Imperfect Active Paradigm of</a:t>
            </a:r>
            <a:r>
              <a:rPr lang="en-US" sz="4000" dirty="0" smtClean="0"/>
              <a:t> </a:t>
            </a:r>
            <a:r>
              <a:rPr lang="el-GR" sz="4000" dirty="0" smtClean="0"/>
              <a:t>λύω</a:t>
            </a:r>
            <a:endParaRPr lang="en-US" sz="40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46275"/>
            <a:ext cx="8256588" cy="49117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latin typeface="+mj-lt"/>
              </a:rPr>
              <a:t>Chant</a:t>
            </a:r>
            <a:r>
              <a:rPr lang="en-US" sz="2000" dirty="0" smtClean="0">
                <a:latin typeface="+mj-lt"/>
              </a:rPr>
              <a:t>:    </a:t>
            </a:r>
            <a:r>
              <a:rPr lang="en-US" dirty="0" smtClean="0">
                <a:latin typeface="+mj-lt"/>
              </a:rPr>
              <a:t> </a:t>
            </a:r>
            <a:r>
              <a:rPr lang="el-GR" dirty="0" smtClean="0">
                <a:latin typeface="+mj-lt"/>
              </a:rPr>
              <a:t>ἐλυον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ν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ς</a:t>
            </a:r>
            <a:r>
              <a:rPr lang="en-US" dirty="0" smtClean="0">
                <a:latin typeface="+mj-lt"/>
              </a:rPr>
              <a:t>,   </a:t>
            </a:r>
            <a:r>
              <a:rPr lang="el-GR" dirty="0" smtClean="0">
                <a:latin typeface="+mj-lt"/>
              </a:rPr>
              <a:t>ε</a:t>
            </a:r>
            <a:r>
              <a:rPr lang="en-US" dirty="0" smtClean="0">
                <a:latin typeface="+mj-lt"/>
              </a:rPr>
              <a:t>,     </a:t>
            </a:r>
            <a:r>
              <a:rPr lang="el-GR" dirty="0" smtClean="0">
                <a:latin typeface="+mj-lt"/>
              </a:rPr>
              <a:t>μεν</a:t>
            </a:r>
            <a:r>
              <a:rPr lang="en-US" dirty="0" smtClean="0">
                <a:latin typeface="+mj-lt"/>
              </a:rPr>
              <a:t>,   </a:t>
            </a:r>
            <a:r>
              <a:rPr lang="el-GR" dirty="0" smtClean="0">
                <a:latin typeface="+mj-lt"/>
              </a:rPr>
              <a:t>τε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ν</a:t>
            </a:r>
            <a:r>
              <a:rPr lang="en-US" dirty="0" smtClean="0">
                <a:latin typeface="+mj-lt"/>
              </a:rPr>
              <a:t>    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I was loosing, …</a:t>
            </a:r>
          </a:p>
        </p:txBody>
      </p:sp>
    </p:spTree>
    <p:extLst>
      <p:ext uri="{BB962C8B-B14F-4D97-AF65-F5344CB8AC3E}">
        <p14:creationId xmlns:p14="http://schemas.microsoft.com/office/powerpoint/2010/main" val="2868869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Rapping the Lord’s Prayer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l-GR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Πάτερ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l-GR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ἡμῶν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l-GR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ἐν        τοῖς  οὐρανοῖς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father         our    </a:t>
            </a:r>
            <a:r>
              <a:rPr lang="el-GR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one</a:t>
            </a:r>
            <a:r>
              <a:rPr lang="el-GR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                  heaven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ἁγιασθήτω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τὸ  ὄνομά    σου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 holy                   name        your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ἐλθέτω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ἡ βασιλεία    σου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 come            kingdom        your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γενηθήτω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l-GR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τὸ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l-GR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θέλημά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l-GR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σου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let be                            will           your </a:t>
            </a:r>
          </a:p>
        </p:txBody>
      </p:sp>
    </p:spTree>
    <p:extLst>
      <p:ext uri="{BB962C8B-B14F-4D97-AF65-F5344CB8AC3E}">
        <p14:creationId xmlns:p14="http://schemas.microsoft.com/office/powerpoint/2010/main" val="86994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Introduction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English:  only one past</a:t>
            </a:r>
          </a:p>
          <a:p>
            <a:pPr eaLnBrk="1" hangingPunct="1">
              <a:defRPr/>
            </a:pPr>
            <a:r>
              <a:rPr lang="en-US" b="1" dirty="0" smtClean="0"/>
              <a:t>They </a:t>
            </a:r>
            <a:r>
              <a:rPr lang="en-US" b="1" u="sng" dirty="0" smtClean="0"/>
              <a:t>stood</a:t>
            </a:r>
            <a:r>
              <a:rPr lang="en-US" b="1" dirty="0" smtClean="0"/>
              <a:t> at the top of Mt. Jefferson.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Greek has 2 past tenses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FF00"/>
                </a:solidFill>
              </a:rPr>
              <a:t>Imperfect:  </a:t>
            </a:r>
            <a:r>
              <a:rPr lang="en-US" b="1" dirty="0" smtClean="0"/>
              <a:t>continuous/process past</a:t>
            </a:r>
          </a:p>
          <a:p>
            <a:pPr eaLnBrk="1" hangingPunct="1">
              <a:defRPr/>
            </a:pPr>
            <a:r>
              <a:rPr lang="en-US" b="1" dirty="0" smtClean="0"/>
              <a:t>They </a:t>
            </a:r>
            <a:r>
              <a:rPr lang="en-US" b="1" u="sng" dirty="0" smtClean="0"/>
              <a:t>were standing</a:t>
            </a:r>
            <a:r>
              <a:rPr lang="en-US" b="1" dirty="0" smtClean="0"/>
              <a:t> at the top of Mt. Jefferson. (is verb + participle [-</a:t>
            </a:r>
            <a:r>
              <a:rPr lang="en-US" b="1" dirty="0" err="1" smtClean="0"/>
              <a:t>ing</a:t>
            </a:r>
            <a:r>
              <a:rPr lang="en-US" b="1" dirty="0" smtClean="0"/>
              <a:t>])</a:t>
            </a:r>
          </a:p>
          <a:p>
            <a:pPr eaLnBrk="1" hangingPunct="1">
              <a:defRPr/>
            </a:pPr>
            <a:r>
              <a:rPr lang="en-US" b="1" dirty="0" smtClean="0">
                <a:solidFill>
                  <a:srgbClr val="FFFF00"/>
                </a:solidFill>
              </a:rPr>
              <a:t>Aorist:  </a:t>
            </a:r>
            <a:r>
              <a:rPr lang="en-US" b="1" dirty="0" smtClean="0"/>
              <a:t>complete/</a:t>
            </a:r>
            <a:r>
              <a:rPr lang="en-US" b="1" dirty="0" err="1" smtClean="0"/>
              <a:t>wholistic</a:t>
            </a:r>
            <a:r>
              <a:rPr lang="en-US" b="1" dirty="0" smtClean="0"/>
              <a:t> past--it happened</a:t>
            </a:r>
          </a:p>
          <a:p>
            <a:pPr eaLnBrk="1" hangingPunct="1">
              <a:defRPr/>
            </a:pPr>
            <a:r>
              <a:rPr lang="en-US" b="1" dirty="0" smtClean="0"/>
              <a:t>They </a:t>
            </a:r>
            <a:r>
              <a:rPr lang="en-US" b="1" u="sng" dirty="0" smtClean="0"/>
              <a:t>stood </a:t>
            </a:r>
            <a:r>
              <a:rPr lang="en-US" b="1" dirty="0" smtClean="0"/>
              <a:t>at the top of Mt. Jefferson.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Imperfect Formation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latin typeface="+mj-lt"/>
              </a:rPr>
              <a:t>Augment + </a:t>
            </a:r>
            <a:r>
              <a:rPr lang="en-US" b="1" u="sng" dirty="0" smtClean="0">
                <a:latin typeface="+mj-lt"/>
              </a:rPr>
              <a:t>PRESENT STEM</a:t>
            </a:r>
            <a:r>
              <a:rPr lang="en-US" b="1" dirty="0" smtClean="0">
                <a:latin typeface="+mj-lt"/>
              </a:rPr>
              <a:t> + CV +</a:t>
            </a:r>
            <a:br>
              <a:rPr lang="en-US" b="1" dirty="0" smtClean="0">
                <a:latin typeface="+mj-lt"/>
              </a:rPr>
            </a:br>
            <a:r>
              <a:rPr lang="en-US" b="1" dirty="0" smtClean="0">
                <a:latin typeface="+mj-lt"/>
              </a:rPr>
              <a:t>                                               2nd Ending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CV = connecting vowel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ε</a:t>
            </a:r>
            <a:r>
              <a:rPr lang="en-US" dirty="0" smtClean="0">
                <a:latin typeface="+mj-lt"/>
              </a:rPr>
              <a:t>   +            </a:t>
            </a:r>
            <a:r>
              <a:rPr lang="el-GR" dirty="0" smtClean="0">
                <a:latin typeface="+mj-lt"/>
              </a:rPr>
              <a:t>λυ</a:t>
            </a:r>
            <a:r>
              <a:rPr lang="en-US" dirty="0" smtClean="0">
                <a:latin typeface="+mj-lt"/>
              </a:rPr>
              <a:t>   +   </a:t>
            </a:r>
            <a:r>
              <a:rPr lang="el-GR" dirty="0" smtClean="0">
                <a:latin typeface="+mj-lt"/>
              </a:rPr>
              <a:t>ο</a:t>
            </a:r>
            <a:r>
              <a:rPr lang="en-US" dirty="0" smtClean="0">
                <a:latin typeface="+mj-lt"/>
              </a:rPr>
              <a:t>   +     </a:t>
            </a:r>
            <a:r>
              <a:rPr lang="el-GR" dirty="0" smtClean="0">
                <a:latin typeface="+mj-lt"/>
              </a:rPr>
              <a:t>ν</a:t>
            </a:r>
            <a:r>
              <a:rPr lang="en-US" dirty="0" smtClean="0">
                <a:latin typeface="+mj-lt"/>
              </a:rPr>
              <a:t>  =  </a:t>
            </a:r>
            <a:r>
              <a:rPr lang="el-GR" dirty="0" smtClean="0">
                <a:latin typeface="+mj-lt"/>
              </a:rPr>
              <a:t>ἔλυον</a:t>
            </a:r>
            <a:endParaRPr lang="en-US" dirty="0" smtClean="0">
              <a:latin typeface="+mj-lt"/>
            </a:endParaRPr>
          </a:p>
          <a:p>
            <a:pPr eaLnBrk="1" hangingPunct="1">
              <a:defRPr/>
            </a:pPr>
            <a:r>
              <a:rPr lang="en-US" b="1" dirty="0" smtClean="0">
                <a:latin typeface="+mj-lt"/>
              </a:rPr>
              <a:t>The connecting vowel is: </a:t>
            </a:r>
          </a:p>
          <a:p>
            <a:pPr lvl="1" eaLnBrk="1" hangingPunct="1">
              <a:defRPr/>
            </a:pPr>
            <a:r>
              <a:rPr lang="el-GR" dirty="0" smtClean="0">
                <a:latin typeface="+mj-lt"/>
              </a:rPr>
              <a:t>ο</a:t>
            </a:r>
            <a:r>
              <a:rPr lang="en-US" dirty="0" smtClean="0">
                <a:latin typeface="+mj-lt"/>
              </a:rPr>
              <a:t>  </a:t>
            </a:r>
            <a:r>
              <a:rPr lang="en-US" b="1" dirty="0" smtClean="0">
                <a:latin typeface="+mj-lt"/>
              </a:rPr>
              <a:t>before</a:t>
            </a:r>
            <a:r>
              <a:rPr lang="en-US" dirty="0" smtClean="0">
                <a:latin typeface="+mj-lt"/>
              </a:rPr>
              <a:t>  </a:t>
            </a:r>
            <a:r>
              <a:rPr lang="el-GR" dirty="0" smtClean="0">
                <a:latin typeface="+mj-lt"/>
              </a:rPr>
              <a:t>μ</a:t>
            </a:r>
            <a:r>
              <a:rPr lang="en-US" dirty="0" smtClean="0">
                <a:latin typeface="+mj-lt"/>
              </a:rPr>
              <a:t> </a:t>
            </a:r>
            <a:r>
              <a:rPr lang="en-US" b="1" dirty="0" smtClean="0">
                <a:latin typeface="+mj-lt"/>
              </a:rPr>
              <a:t>and</a:t>
            </a:r>
            <a:r>
              <a:rPr lang="en-US" dirty="0" smtClean="0">
                <a:latin typeface="+mj-lt"/>
              </a:rPr>
              <a:t>  </a:t>
            </a:r>
            <a:r>
              <a:rPr lang="el-GR" dirty="0" smtClean="0">
                <a:latin typeface="+mj-lt"/>
              </a:rPr>
              <a:t>ν</a:t>
            </a:r>
            <a:r>
              <a:rPr lang="en-US" dirty="0" smtClean="0">
                <a:latin typeface="+mj-lt"/>
              </a:rPr>
              <a:t>  </a:t>
            </a:r>
          </a:p>
          <a:p>
            <a:pPr lvl="1" eaLnBrk="1" hangingPunct="1">
              <a:defRPr/>
            </a:pPr>
            <a:r>
              <a:rPr lang="el-GR" dirty="0" smtClean="0">
                <a:latin typeface="+mj-lt"/>
              </a:rPr>
              <a:t>ε</a:t>
            </a:r>
            <a:r>
              <a:rPr lang="en-US" dirty="0" smtClean="0">
                <a:latin typeface="+mj-lt"/>
              </a:rPr>
              <a:t>  </a:t>
            </a:r>
            <a:r>
              <a:rPr lang="en-US" b="1" dirty="0" smtClean="0">
                <a:latin typeface="+mj-lt"/>
              </a:rPr>
              <a:t>before everything else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/>
              <a:t>Imperfect Active Paradigm of</a:t>
            </a:r>
            <a:r>
              <a:rPr lang="en-US" sz="4000" dirty="0" smtClean="0"/>
              <a:t> </a:t>
            </a:r>
            <a:r>
              <a:rPr lang="el-GR" sz="4000" dirty="0" smtClean="0"/>
              <a:t>λύω</a:t>
            </a:r>
            <a:endParaRPr lang="en-US" sz="40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46275"/>
            <a:ext cx="8256588" cy="491172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latin typeface="+mj-lt"/>
              </a:rPr>
              <a:t>Singular                     Plural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ἔλυον</a:t>
            </a:r>
            <a:r>
              <a:rPr lang="en-US" dirty="0" smtClean="0">
                <a:latin typeface="+mj-lt"/>
              </a:rPr>
              <a:t>                   	</a:t>
            </a:r>
            <a:r>
              <a:rPr lang="el-GR" dirty="0" smtClean="0">
                <a:latin typeface="+mj-lt"/>
              </a:rPr>
              <a:t>ἐλύομεν</a:t>
            </a:r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n-US" sz="2400" b="1" dirty="0" smtClean="0">
                <a:latin typeface="+mj-lt"/>
              </a:rPr>
              <a:t>I was loosing                    	We were loosing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ἔλυες</a:t>
            </a:r>
            <a:r>
              <a:rPr lang="en-US" dirty="0" smtClean="0">
                <a:latin typeface="+mj-lt"/>
              </a:rPr>
              <a:t>                  	</a:t>
            </a:r>
            <a:r>
              <a:rPr lang="el-GR" dirty="0" smtClean="0">
                <a:latin typeface="+mj-lt"/>
              </a:rPr>
              <a:t>ἐλύετε</a:t>
            </a:r>
            <a:r>
              <a:rPr lang="en-US" dirty="0" smtClean="0">
                <a:latin typeface="+mj-lt"/>
              </a:rPr>
              <a:t> </a:t>
            </a:r>
            <a:br>
              <a:rPr lang="en-US" dirty="0" smtClean="0">
                <a:latin typeface="+mj-lt"/>
              </a:rPr>
            </a:br>
            <a:r>
              <a:rPr lang="en-US" sz="2400" b="1" dirty="0" smtClean="0">
                <a:latin typeface="+mj-lt"/>
              </a:rPr>
              <a:t>You were loosing            	You (pl.) were loosing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ἔλυε(ν)</a:t>
            </a:r>
            <a:r>
              <a:rPr lang="en-US" dirty="0" smtClean="0">
                <a:latin typeface="+mj-lt"/>
              </a:rPr>
              <a:t>                  	</a:t>
            </a:r>
            <a:r>
              <a:rPr lang="el-GR" dirty="0" smtClean="0">
                <a:latin typeface="+mj-lt"/>
              </a:rPr>
              <a:t>ἔλυον</a:t>
            </a:r>
            <a:r>
              <a:rPr lang="en-US" dirty="0" smtClean="0">
                <a:latin typeface="+mj-lt"/>
              </a:rPr>
              <a:t> </a:t>
            </a:r>
            <a:br>
              <a:rPr lang="en-US" dirty="0" smtClean="0">
                <a:latin typeface="+mj-lt"/>
              </a:rPr>
            </a:br>
            <a:r>
              <a:rPr lang="en-US" sz="2400" b="1" dirty="0" smtClean="0">
                <a:latin typeface="+mj-lt"/>
              </a:rPr>
              <a:t>He/she/it was loosing     	They were loosing</a:t>
            </a:r>
          </a:p>
          <a:p>
            <a:pPr eaLnBrk="1" hangingPunct="1">
              <a:defRPr/>
            </a:pPr>
            <a:r>
              <a:rPr lang="en-US" sz="2400" b="1" dirty="0" smtClean="0">
                <a:latin typeface="+mj-lt"/>
              </a:rPr>
              <a:t>Secondary endings:  (primary = present/future)</a:t>
            </a:r>
          </a:p>
          <a:p>
            <a:pPr eaLnBrk="1" hangingPunct="1">
              <a:defRPr/>
            </a:pPr>
            <a:r>
              <a:rPr lang="en-US" sz="2400" b="1" dirty="0" smtClean="0">
                <a:latin typeface="+mj-lt"/>
              </a:rPr>
              <a:t>Chant</a:t>
            </a:r>
            <a:r>
              <a:rPr lang="en-US" sz="2000" dirty="0" smtClean="0">
                <a:latin typeface="+mj-lt"/>
              </a:rPr>
              <a:t>:    </a:t>
            </a:r>
            <a:r>
              <a:rPr lang="en-US" dirty="0" smtClean="0">
                <a:latin typeface="+mj-lt"/>
              </a:rPr>
              <a:t> </a:t>
            </a:r>
            <a:r>
              <a:rPr lang="el-GR" dirty="0" smtClean="0">
                <a:latin typeface="+mj-lt"/>
              </a:rPr>
              <a:t>ἔλυον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ν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ς</a:t>
            </a:r>
            <a:r>
              <a:rPr lang="en-US" dirty="0" smtClean="0">
                <a:latin typeface="+mj-lt"/>
              </a:rPr>
              <a:t>,   </a:t>
            </a:r>
            <a:r>
              <a:rPr lang="el-GR" dirty="0" smtClean="0">
                <a:latin typeface="+mj-lt"/>
              </a:rPr>
              <a:t>ε</a:t>
            </a:r>
            <a:r>
              <a:rPr lang="en-US" dirty="0" smtClean="0">
                <a:latin typeface="+mj-lt"/>
              </a:rPr>
              <a:t>,     </a:t>
            </a:r>
            <a:r>
              <a:rPr lang="el-GR" dirty="0" smtClean="0">
                <a:latin typeface="+mj-lt"/>
              </a:rPr>
              <a:t>μεν</a:t>
            </a:r>
            <a:r>
              <a:rPr lang="en-US" dirty="0" smtClean="0">
                <a:latin typeface="+mj-lt"/>
              </a:rPr>
              <a:t>,   </a:t>
            </a:r>
            <a:r>
              <a:rPr lang="el-GR" dirty="0" smtClean="0">
                <a:latin typeface="+mj-lt"/>
              </a:rPr>
              <a:t>τε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ν</a:t>
            </a:r>
            <a:r>
              <a:rPr lang="en-US" dirty="0" smtClean="0">
                <a:latin typeface="+mj-lt"/>
              </a:rPr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458200" cy="1143000"/>
          </a:xfrm>
        </p:spPr>
        <p:txBody>
          <a:bodyPr/>
          <a:lstStyle/>
          <a:p>
            <a:pPr eaLnBrk="1" hangingPunct="1"/>
            <a:r>
              <a:rPr lang="en-US" b="1" dirty="0" smtClean="0"/>
              <a:t>Imperfect Middle/Passive of</a:t>
            </a:r>
            <a:r>
              <a:rPr lang="en-US" dirty="0" smtClean="0"/>
              <a:t> </a:t>
            </a:r>
            <a:r>
              <a:rPr lang="el-GR" dirty="0" smtClean="0"/>
              <a:t>λύω</a:t>
            </a:r>
            <a:r>
              <a:rPr lang="en-US" dirty="0" smtClean="0"/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46275"/>
            <a:ext cx="8256588" cy="468312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latin typeface="+mj-lt"/>
              </a:rPr>
              <a:t>Singular                  	Plural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ἐλυόμην</a:t>
            </a:r>
            <a:r>
              <a:rPr lang="en-US" dirty="0" smtClean="0">
                <a:latin typeface="+mj-lt"/>
              </a:rPr>
              <a:t>                        	</a:t>
            </a:r>
            <a:r>
              <a:rPr lang="el-GR" dirty="0" smtClean="0">
                <a:latin typeface="+mj-lt"/>
              </a:rPr>
              <a:t>ἐλυόμεθα</a:t>
            </a:r>
            <a:r>
              <a:rPr lang="en-US" dirty="0" smtClean="0">
                <a:latin typeface="+mj-lt"/>
              </a:rPr>
              <a:t> </a:t>
            </a:r>
            <a:br>
              <a:rPr lang="en-US" dirty="0" smtClean="0">
                <a:latin typeface="+mj-lt"/>
              </a:rPr>
            </a:br>
            <a:r>
              <a:rPr lang="en-US" sz="2400" b="1" dirty="0" smtClean="0">
                <a:latin typeface="+mj-lt"/>
              </a:rPr>
              <a:t>I was being loosed                       	We were being loosed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ἐλύου</a:t>
            </a:r>
            <a:r>
              <a:rPr lang="en-US" dirty="0" smtClean="0">
                <a:latin typeface="+mj-lt"/>
              </a:rPr>
              <a:t>                           	</a:t>
            </a:r>
            <a:r>
              <a:rPr lang="el-GR" dirty="0" smtClean="0">
                <a:latin typeface="+mj-lt"/>
              </a:rPr>
              <a:t>ἐλύεσθε</a:t>
            </a:r>
            <a:r>
              <a:rPr lang="en-US" dirty="0" smtClean="0">
                <a:latin typeface="+mj-lt"/>
              </a:rPr>
              <a:t> </a:t>
            </a:r>
            <a:br>
              <a:rPr lang="en-US" dirty="0" smtClean="0">
                <a:latin typeface="+mj-lt"/>
              </a:rPr>
            </a:br>
            <a:r>
              <a:rPr lang="en-US" sz="2400" b="1" dirty="0" smtClean="0">
                <a:latin typeface="+mj-lt"/>
              </a:rPr>
              <a:t>You were being loosed                	You all were being loosed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ἐλύετο</a:t>
            </a:r>
            <a:r>
              <a:rPr lang="en-US" dirty="0" smtClean="0">
                <a:latin typeface="+mj-lt"/>
              </a:rPr>
              <a:t>                            	</a:t>
            </a:r>
            <a:r>
              <a:rPr lang="el-GR" dirty="0" smtClean="0">
                <a:latin typeface="+mj-lt"/>
              </a:rPr>
              <a:t>ἐλύοντο</a:t>
            </a:r>
            <a:r>
              <a:rPr lang="en-US" dirty="0" smtClean="0">
                <a:latin typeface="+mj-lt"/>
              </a:rPr>
              <a:t> </a:t>
            </a:r>
            <a:br>
              <a:rPr lang="en-US" dirty="0" smtClean="0">
                <a:latin typeface="+mj-lt"/>
              </a:rPr>
            </a:br>
            <a:r>
              <a:rPr lang="en-US" sz="2400" b="1" dirty="0" smtClean="0">
                <a:latin typeface="+mj-lt"/>
              </a:rPr>
              <a:t>He/she/it was being loosed  	They were being loosed</a:t>
            </a:r>
          </a:p>
          <a:p>
            <a:pPr eaLnBrk="1" hangingPunct="1">
              <a:defRPr/>
            </a:pPr>
            <a:r>
              <a:rPr lang="en-US" sz="2400" b="1" dirty="0" smtClean="0">
                <a:latin typeface="+mj-lt"/>
              </a:rPr>
              <a:t>Chant: </a:t>
            </a:r>
            <a:r>
              <a:rPr lang="en-US" sz="2000" dirty="0" smtClean="0">
                <a:latin typeface="+mj-lt"/>
              </a:rPr>
              <a:t>  </a:t>
            </a:r>
            <a:r>
              <a:rPr lang="el-GR" dirty="0" smtClean="0">
                <a:latin typeface="+mj-lt"/>
              </a:rPr>
              <a:t>ἐλυόμην</a:t>
            </a:r>
            <a:r>
              <a:rPr lang="en-US" dirty="0" smtClean="0">
                <a:latin typeface="+mj-lt"/>
              </a:rPr>
              <a:t>,   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              -</a:t>
            </a:r>
            <a:r>
              <a:rPr lang="el-GR" dirty="0" smtClean="0">
                <a:latin typeface="+mj-lt"/>
              </a:rPr>
              <a:t>ου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ετο</a:t>
            </a:r>
            <a:r>
              <a:rPr lang="en-US" dirty="0" smtClean="0">
                <a:latin typeface="+mj-lt"/>
              </a:rPr>
              <a:t>,    -</a:t>
            </a:r>
            <a:r>
              <a:rPr lang="el-GR" dirty="0" smtClean="0">
                <a:latin typeface="+mj-lt"/>
              </a:rPr>
              <a:t>ομεθα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εσθε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οντο</a:t>
            </a:r>
            <a:endParaRPr lang="en-US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7620000" cy="1143000"/>
          </a:xfrm>
        </p:spPr>
        <p:txBody>
          <a:bodyPr/>
          <a:lstStyle/>
          <a:p>
            <a:pPr eaLnBrk="1" hangingPunct="1"/>
            <a:r>
              <a:rPr lang="en-US" sz="3600" b="1" smtClean="0"/>
              <a:t>Four Ways to Augment an Augment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46275"/>
            <a:ext cx="8561388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latin typeface="+mj-lt"/>
              </a:rPr>
              <a:t>1)  </a:t>
            </a:r>
            <a:r>
              <a:rPr lang="en-US" b="1" dirty="0" smtClean="0">
                <a:solidFill>
                  <a:srgbClr val="FFFF00"/>
                </a:solidFill>
                <a:latin typeface="+mj-lt"/>
              </a:rPr>
              <a:t>Before a consonant: </a:t>
            </a:r>
            <a:r>
              <a:rPr lang="en-US" dirty="0" smtClean="0">
                <a:latin typeface="+mj-lt"/>
              </a:rPr>
              <a:t>   </a:t>
            </a:r>
            <a:r>
              <a:rPr lang="el-GR" dirty="0" smtClean="0">
                <a:latin typeface="+mj-lt"/>
              </a:rPr>
              <a:t>ε</a:t>
            </a:r>
            <a:endParaRPr lang="en-US" dirty="0" smtClean="0">
              <a:latin typeface="+mj-lt"/>
            </a:endParaRPr>
          </a:p>
          <a:p>
            <a:pPr eaLnBrk="1" hangingPunct="1">
              <a:defRPr/>
            </a:pPr>
            <a:r>
              <a:rPr lang="en-US" b="1" dirty="0" smtClean="0">
                <a:latin typeface="+mj-lt"/>
              </a:rPr>
              <a:t>2)  </a:t>
            </a:r>
            <a:r>
              <a:rPr lang="en-US" b="1" dirty="0" smtClean="0">
                <a:solidFill>
                  <a:srgbClr val="FFFF00"/>
                </a:solidFill>
                <a:latin typeface="+mj-lt"/>
              </a:rPr>
              <a:t>Before a vowel:</a:t>
            </a:r>
            <a:r>
              <a:rPr lang="en-US" b="1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 lengths vowel</a:t>
            </a:r>
          </a:p>
          <a:p>
            <a:pPr lvl="1" eaLnBrk="1" hangingPunct="1">
              <a:defRPr/>
            </a:pPr>
            <a:r>
              <a:rPr lang="el-GR" dirty="0" smtClean="0">
                <a:latin typeface="+mj-lt"/>
              </a:rPr>
              <a:t>α</a:t>
            </a:r>
            <a:r>
              <a:rPr lang="en-US" dirty="0" smtClean="0">
                <a:latin typeface="+mj-lt"/>
              </a:rPr>
              <a:t>  </a:t>
            </a:r>
            <a:r>
              <a:rPr lang="en-US" b="1" dirty="0" smtClean="0">
                <a:latin typeface="+mj-lt"/>
              </a:rPr>
              <a:t>and</a:t>
            </a:r>
            <a:r>
              <a:rPr lang="en-US" dirty="0" smtClean="0">
                <a:latin typeface="+mj-lt"/>
              </a:rPr>
              <a:t> </a:t>
            </a:r>
            <a:r>
              <a:rPr lang="el-GR" dirty="0" smtClean="0">
                <a:latin typeface="+mj-lt"/>
              </a:rPr>
              <a:t>ε</a:t>
            </a:r>
            <a:r>
              <a:rPr lang="en-US" dirty="0" smtClean="0">
                <a:latin typeface="+mj-lt"/>
              </a:rPr>
              <a:t>  </a:t>
            </a:r>
            <a:r>
              <a:rPr lang="en-US" b="1" dirty="0" smtClean="0">
                <a:latin typeface="+mj-lt"/>
              </a:rPr>
              <a:t>lengthen to</a:t>
            </a:r>
            <a:r>
              <a:rPr lang="en-US" dirty="0" smtClean="0">
                <a:latin typeface="+mj-lt"/>
              </a:rPr>
              <a:t>  </a:t>
            </a:r>
            <a:r>
              <a:rPr lang="el-GR" dirty="0" smtClean="0">
                <a:latin typeface="+mj-lt"/>
              </a:rPr>
              <a:t>η</a:t>
            </a:r>
            <a:r>
              <a:rPr lang="en-US" dirty="0" smtClean="0">
                <a:latin typeface="+mj-lt"/>
              </a:rPr>
              <a:t>  (</a:t>
            </a:r>
            <a:r>
              <a:rPr lang="el-GR" dirty="0" smtClean="0">
                <a:latin typeface="+mj-lt"/>
              </a:rPr>
              <a:t>ε</a:t>
            </a:r>
            <a:r>
              <a:rPr lang="en-US" dirty="0" smtClean="0">
                <a:latin typeface="+mj-lt"/>
              </a:rPr>
              <a:t>+</a:t>
            </a:r>
            <a:r>
              <a:rPr lang="el-GR" dirty="0" smtClean="0">
                <a:latin typeface="+mj-lt"/>
              </a:rPr>
              <a:t>α</a:t>
            </a:r>
            <a:r>
              <a:rPr lang="en-US" dirty="0" smtClean="0">
                <a:latin typeface="+mj-lt"/>
              </a:rPr>
              <a:t>=</a:t>
            </a:r>
            <a:r>
              <a:rPr lang="el-GR" dirty="0" smtClean="0">
                <a:latin typeface="+mj-lt"/>
              </a:rPr>
              <a:t>η</a:t>
            </a:r>
            <a:r>
              <a:rPr lang="en-US" dirty="0" smtClean="0">
                <a:latin typeface="+mj-lt"/>
              </a:rPr>
              <a:t>;  </a:t>
            </a:r>
            <a:r>
              <a:rPr lang="el-GR" dirty="0" smtClean="0">
                <a:latin typeface="+mj-lt"/>
              </a:rPr>
              <a:t>ε</a:t>
            </a:r>
            <a:r>
              <a:rPr lang="en-US" dirty="0" smtClean="0">
                <a:latin typeface="+mj-lt"/>
              </a:rPr>
              <a:t>+</a:t>
            </a:r>
            <a:r>
              <a:rPr lang="el-GR" dirty="0" smtClean="0">
                <a:latin typeface="+mj-lt"/>
              </a:rPr>
              <a:t>ε</a:t>
            </a:r>
            <a:r>
              <a:rPr lang="en-US" dirty="0" smtClean="0">
                <a:latin typeface="+mj-lt"/>
              </a:rPr>
              <a:t>=</a:t>
            </a:r>
            <a:r>
              <a:rPr lang="el-GR" dirty="0" smtClean="0">
                <a:latin typeface="+mj-lt"/>
              </a:rPr>
              <a:t>η</a:t>
            </a:r>
            <a:r>
              <a:rPr lang="en-US" dirty="0" smtClean="0">
                <a:latin typeface="+mj-lt"/>
              </a:rPr>
              <a:t>)</a:t>
            </a:r>
          </a:p>
          <a:p>
            <a:pPr lvl="1" eaLnBrk="1" hangingPunct="1">
              <a:defRPr/>
            </a:pPr>
            <a:r>
              <a:rPr lang="el-GR" dirty="0" smtClean="0">
                <a:latin typeface="+mj-lt"/>
              </a:rPr>
              <a:t>ο</a:t>
            </a:r>
            <a:r>
              <a:rPr lang="en-US" dirty="0" smtClean="0">
                <a:latin typeface="+mj-lt"/>
              </a:rPr>
              <a:t>  </a:t>
            </a:r>
            <a:r>
              <a:rPr lang="en-US" b="1" dirty="0" smtClean="0">
                <a:latin typeface="+mj-lt"/>
              </a:rPr>
              <a:t>lengthens to</a:t>
            </a:r>
            <a:r>
              <a:rPr lang="en-US" dirty="0" smtClean="0">
                <a:latin typeface="+mj-lt"/>
              </a:rPr>
              <a:t> </a:t>
            </a:r>
            <a:r>
              <a:rPr lang="el-GR" dirty="0" smtClean="0">
                <a:latin typeface="+mj-lt"/>
              </a:rPr>
              <a:t>ω</a:t>
            </a:r>
            <a:r>
              <a:rPr lang="en-US" dirty="0" smtClean="0">
                <a:latin typeface="+mj-lt"/>
              </a:rPr>
              <a:t>  (</a:t>
            </a:r>
            <a:r>
              <a:rPr lang="el-GR" dirty="0" smtClean="0">
                <a:latin typeface="+mj-lt"/>
              </a:rPr>
              <a:t>ε</a:t>
            </a:r>
            <a:r>
              <a:rPr lang="en-US" dirty="0" smtClean="0">
                <a:latin typeface="+mj-lt"/>
              </a:rPr>
              <a:t> + </a:t>
            </a:r>
            <a:r>
              <a:rPr lang="el-GR" dirty="0" smtClean="0">
                <a:latin typeface="+mj-lt"/>
              </a:rPr>
              <a:t>ο</a:t>
            </a:r>
            <a:r>
              <a:rPr lang="en-US" dirty="0" smtClean="0">
                <a:latin typeface="+mj-lt"/>
              </a:rPr>
              <a:t> = </a:t>
            </a:r>
            <a:r>
              <a:rPr lang="el-GR" dirty="0" smtClean="0">
                <a:latin typeface="+mj-lt"/>
              </a:rPr>
              <a:t>ω</a:t>
            </a:r>
            <a:r>
              <a:rPr lang="en-US" dirty="0" smtClean="0">
                <a:latin typeface="+mj-lt"/>
              </a:rPr>
              <a:t>)</a:t>
            </a:r>
          </a:p>
          <a:p>
            <a:pPr lvl="1" eaLnBrk="1" hangingPunct="1">
              <a:defRPr/>
            </a:pPr>
            <a:r>
              <a:rPr lang="el-GR" dirty="0" smtClean="0">
                <a:latin typeface="+mj-lt"/>
              </a:rPr>
              <a:t>ι</a:t>
            </a:r>
            <a:r>
              <a:rPr lang="en-US" dirty="0" smtClean="0">
                <a:latin typeface="+mj-lt"/>
              </a:rPr>
              <a:t>   </a:t>
            </a:r>
            <a:r>
              <a:rPr lang="en-US" b="1" dirty="0" smtClean="0">
                <a:latin typeface="+mj-lt"/>
              </a:rPr>
              <a:t>ending a diphthong subscripts</a:t>
            </a:r>
            <a:r>
              <a:rPr lang="en-US" dirty="0" smtClean="0">
                <a:latin typeface="+mj-lt"/>
              </a:rPr>
              <a:t> (</a:t>
            </a:r>
            <a:r>
              <a:rPr lang="el-GR" dirty="0" smtClean="0">
                <a:latin typeface="+mj-lt"/>
              </a:rPr>
              <a:t>ε</a:t>
            </a:r>
            <a:r>
              <a:rPr lang="en-US" dirty="0" smtClean="0">
                <a:latin typeface="+mj-lt"/>
              </a:rPr>
              <a:t>+</a:t>
            </a:r>
            <a:r>
              <a:rPr lang="el-GR" dirty="0" smtClean="0">
                <a:latin typeface="+mj-lt"/>
              </a:rPr>
              <a:t>ει</a:t>
            </a:r>
            <a:r>
              <a:rPr lang="en-US" dirty="0" smtClean="0">
                <a:latin typeface="+mj-lt"/>
              </a:rPr>
              <a:t> = </a:t>
            </a:r>
            <a:r>
              <a:rPr lang="el-GR" dirty="0" smtClean="0">
                <a:latin typeface="+mj-lt"/>
              </a:rPr>
              <a:t>ῃ</a:t>
            </a:r>
            <a:r>
              <a:rPr lang="en-US" dirty="0" smtClean="0">
                <a:latin typeface="+mj-lt"/>
              </a:rPr>
              <a:t>) </a:t>
            </a:r>
          </a:p>
          <a:p>
            <a:pPr lvl="1" eaLnBrk="1" hangingPunct="1">
              <a:defRPr/>
            </a:pPr>
            <a:r>
              <a:rPr lang="el-GR" dirty="0" smtClean="0">
                <a:latin typeface="+mj-lt"/>
              </a:rPr>
              <a:t>υ</a:t>
            </a:r>
            <a:r>
              <a:rPr lang="en-US" dirty="0" smtClean="0">
                <a:latin typeface="+mj-lt"/>
              </a:rPr>
              <a:t>   </a:t>
            </a:r>
            <a:r>
              <a:rPr lang="en-US" b="1" dirty="0" smtClean="0">
                <a:latin typeface="+mj-lt"/>
              </a:rPr>
              <a:t>ending a diphthong stays strong</a:t>
            </a:r>
            <a:r>
              <a:rPr lang="en-US" dirty="0" smtClean="0">
                <a:latin typeface="+mj-lt"/>
              </a:rPr>
              <a:t> (</a:t>
            </a:r>
            <a:r>
              <a:rPr lang="el-GR" dirty="0" smtClean="0">
                <a:latin typeface="+mj-lt"/>
              </a:rPr>
              <a:t>ε</a:t>
            </a:r>
            <a:r>
              <a:rPr lang="en-US" dirty="0" smtClean="0">
                <a:latin typeface="+mj-lt"/>
              </a:rPr>
              <a:t>+</a:t>
            </a:r>
            <a:r>
              <a:rPr lang="el-GR" dirty="0" smtClean="0">
                <a:latin typeface="+mj-lt"/>
              </a:rPr>
              <a:t>αυ</a:t>
            </a:r>
            <a:r>
              <a:rPr lang="en-US" dirty="0" smtClean="0">
                <a:latin typeface="+mj-lt"/>
              </a:rPr>
              <a:t>=</a:t>
            </a:r>
            <a:r>
              <a:rPr lang="el-GR" dirty="0" smtClean="0">
                <a:latin typeface="+mj-lt"/>
              </a:rPr>
              <a:t>ηυ</a:t>
            </a:r>
            <a:r>
              <a:rPr lang="en-US" dirty="0" smtClean="0">
                <a:latin typeface="+mj-lt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bldLvl="5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smtClean="0"/>
              <a:t>Four Ways to Augment and Augment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46275"/>
            <a:ext cx="8561388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3) </a:t>
            </a:r>
            <a:r>
              <a:rPr lang="en-US" b="1" dirty="0" smtClean="0">
                <a:solidFill>
                  <a:srgbClr val="FFFF00"/>
                </a:solidFill>
              </a:rPr>
              <a:t>Prepositional with final consonant:</a:t>
            </a:r>
            <a:r>
              <a:rPr lang="en-US" b="1" dirty="0" smtClean="0"/>
              <a:t> insert </a:t>
            </a:r>
            <a:r>
              <a:rPr lang="en-US" dirty="0" smtClean="0"/>
              <a:t>  </a:t>
            </a:r>
            <a:br>
              <a:rPr lang="en-US" dirty="0" smtClean="0"/>
            </a:br>
            <a:r>
              <a:rPr lang="en-US" dirty="0" smtClean="0"/>
              <a:t>        e </a:t>
            </a:r>
            <a:r>
              <a:rPr lang="en-US" b="1" dirty="0" smtClean="0"/>
              <a:t>augment in middle </a:t>
            </a:r>
          </a:p>
          <a:p>
            <a:pPr lvl="1" eaLnBrk="1" hangingPunct="1">
              <a:defRPr/>
            </a:pPr>
            <a:r>
              <a:rPr lang="el-GR" dirty="0" smtClean="0"/>
              <a:t>ἐκβάλλω</a:t>
            </a:r>
            <a:r>
              <a:rPr lang="en-US" dirty="0" smtClean="0"/>
              <a:t> -- </a:t>
            </a:r>
            <a:r>
              <a:rPr lang="el-GR" dirty="0" smtClean="0"/>
              <a:t>ἐξεβάλλον</a:t>
            </a:r>
            <a:endParaRPr lang="en-US" dirty="0" smtClean="0"/>
          </a:p>
          <a:p>
            <a:pPr eaLnBrk="1" hangingPunct="1">
              <a:defRPr/>
            </a:pPr>
            <a:r>
              <a:rPr lang="en-US" b="1" dirty="0" smtClean="0"/>
              <a:t>4)  </a:t>
            </a:r>
            <a:r>
              <a:rPr lang="en-US" b="1" dirty="0" smtClean="0">
                <a:solidFill>
                  <a:srgbClr val="FFFF00"/>
                </a:solidFill>
              </a:rPr>
              <a:t>Prepositional with final vowel</a:t>
            </a:r>
            <a:r>
              <a:rPr lang="en-US" b="1" dirty="0" smtClean="0"/>
              <a:t>: </a:t>
            </a:r>
            <a:r>
              <a:rPr lang="en-US" b="1" dirty="0" err="1" smtClean="0"/>
              <a:t>drop+insert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        -- final vowel dropped and</a:t>
            </a:r>
            <a:r>
              <a:rPr lang="en-US" dirty="0" smtClean="0"/>
              <a:t> </a:t>
            </a:r>
            <a:r>
              <a:rPr lang="el-GR" dirty="0" smtClean="0"/>
              <a:t>ε</a:t>
            </a:r>
            <a:r>
              <a:rPr lang="en-US" dirty="0" smtClean="0"/>
              <a:t> </a:t>
            </a:r>
            <a:r>
              <a:rPr lang="en-US" b="1" dirty="0" smtClean="0"/>
              <a:t>inserted</a:t>
            </a:r>
          </a:p>
          <a:p>
            <a:pPr lvl="1" eaLnBrk="1" hangingPunct="1">
              <a:defRPr/>
            </a:pPr>
            <a:r>
              <a:rPr lang="en-US" dirty="0" smtClean="0"/>
              <a:t> </a:t>
            </a:r>
            <a:r>
              <a:rPr lang="el-GR" dirty="0" smtClean="0"/>
              <a:t>ἀποκτείνω</a:t>
            </a:r>
            <a:r>
              <a:rPr lang="en-US" dirty="0" smtClean="0"/>
              <a:t> </a:t>
            </a:r>
            <a:r>
              <a:rPr lang="en-US" b="1" dirty="0" smtClean="0"/>
              <a:t>(I die) </a:t>
            </a:r>
            <a:r>
              <a:rPr lang="en-US" dirty="0" smtClean="0"/>
              <a:t>– </a:t>
            </a:r>
            <a:br>
              <a:rPr lang="en-US" dirty="0" smtClean="0"/>
            </a:br>
            <a:r>
              <a:rPr lang="en-US" dirty="0" smtClean="0"/>
              <a:t>                     </a:t>
            </a:r>
            <a:r>
              <a:rPr lang="el-GR" dirty="0" smtClean="0"/>
              <a:t>ἀπέκτεινον</a:t>
            </a:r>
            <a:r>
              <a:rPr lang="en-US" dirty="0" smtClean="0"/>
              <a:t> </a:t>
            </a:r>
            <a:r>
              <a:rPr lang="en-US" b="1" dirty="0" smtClean="0"/>
              <a:t>(I was dying)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b="1" smtClean="0"/>
              <a:t>Augmenting Imperfect Examples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8229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>
                <a:latin typeface="+mj-lt"/>
              </a:rPr>
              <a:t>ε</a:t>
            </a:r>
            <a:r>
              <a:rPr lang="en-US" dirty="0" smtClean="0">
                <a:latin typeface="+mj-lt"/>
              </a:rPr>
              <a:t> + </a:t>
            </a:r>
            <a:r>
              <a:rPr lang="el-GR" dirty="0" smtClean="0">
                <a:latin typeface="+mj-lt"/>
              </a:rPr>
              <a:t>α</a:t>
            </a:r>
            <a:r>
              <a:rPr lang="en-US" dirty="0" smtClean="0">
                <a:latin typeface="+mj-lt"/>
              </a:rPr>
              <a:t> = </a:t>
            </a:r>
            <a:r>
              <a:rPr lang="el-GR" dirty="0" smtClean="0">
                <a:latin typeface="+mj-lt"/>
              </a:rPr>
              <a:t>η</a:t>
            </a:r>
            <a:r>
              <a:rPr lang="en-US" dirty="0" smtClean="0">
                <a:latin typeface="+mj-lt"/>
              </a:rPr>
              <a:t>      </a:t>
            </a:r>
            <a:r>
              <a:rPr lang="el-GR" dirty="0" smtClean="0">
                <a:latin typeface="+mj-lt"/>
              </a:rPr>
              <a:t>ἤκουον</a:t>
            </a:r>
            <a:r>
              <a:rPr lang="en-US" dirty="0" smtClean="0">
                <a:latin typeface="+mj-lt"/>
              </a:rPr>
              <a:t>   (</a:t>
            </a:r>
            <a:r>
              <a:rPr lang="el-GR" dirty="0" smtClean="0">
                <a:latin typeface="+mj-lt"/>
              </a:rPr>
              <a:t>ε</a:t>
            </a:r>
            <a:r>
              <a:rPr lang="en-US" dirty="0" smtClean="0">
                <a:latin typeface="+mj-lt"/>
              </a:rPr>
              <a:t> + </a:t>
            </a:r>
            <a:r>
              <a:rPr lang="el-GR" dirty="0" smtClean="0">
                <a:latin typeface="+mj-lt"/>
              </a:rPr>
              <a:t>ἀκούω</a:t>
            </a:r>
            <a:r>
              <a:rPr lang="en-US" dirty="0" smtClean="0">
                <a:latin typeface="+mj-lt"/>
              </a:rPr>
              <a:t>)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ε</a:t>
            </a:r>
            <a:r>
              <a:rPr lang="en-US" dirty="0" smtClean="0">
                <a:latin typeface="+mj-lt"/>
              </a:rPr>
              <a:t> + </a:t>
            </a:r>
            <a:r>
              <a:rPr lang="el-GR" dirty="0" smtClean="0">
                <a:latin typeface="+mj-lt"/>
              </a:rPr>
              <a:t>ε</a:t>
            </a:r>
            <a:r>
              <a:rPr lang="en-US" dirty="0" smtClean="0">
                <a:latin typeface="+mj-lt"/>
              </a:rPr>
              <a:t>  = </a:t>
            </a:r>
            <a:r>
              <a:rPr lang="el-GR" dirty="0" smtClean="0">
                <a:latin typeface="+mj-lt"/>
              </a:rPr>
              <a:t>η</a:t>
            </a:r>
            <a:r>
              <a:rPr lang="en-US" dirty="0" smtClean="0">
                <a:latin typeface="+mj-lt"/>
              </a:rPr>
              <a:t>     </a:t>
            </a:r>
            <a:r>
              <a:rPr lang="el-GR" dirty="0" smtClean="0">
                <a:latin typeface="+mj-lt"/>
              </a:rPr>
              <a:t>ἤγειρον</a:t>
            </a:r>
            <a:r>
              <a:rPr lang="en-US" dirty="0" smtClean="0">
                <a:latin typeface="+mj-lt"/>
              </a:rPr>
              <a:t>  </a:t>
            </a:r>
            <a:r>
              <a:rPr lang="el-GR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(</a:t>
            </a:r>
            <a:r>
              <a:rPr lang="el-GR" dirty="0" smtClean="0">
                <a:latin typeface="+mj-lt"/>
              </a:rPr>
              <a:t>ε</a:t>
            </a:r>
            <a:r>
              <a:rPr lang="en-US" dirty="0" smtClean="0">
                <a:latin typeface="+mj-lt"/>
              </a:rPr>
              <a:t> +  </a:t>
            </a:r>
            <a:r>
              <a:rPr lang="el-GR" dirty="0" smtClean="0">
                <a:latin typeface="+mj-lt"/>
              </a:rPr>
              <a:t>ἐγείρω</a:t>
            </a:r>
            <a:r>
              <a:rPr lang="en-US" dirty="0" smtClean="0">
                <a:latin typeface="+mj-lt"/>
              </a:rPr>
              <a:t>)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ε</a:t>
            </a:r>
            <a:r>
              <a:rPr lang="en-US" dirty="0" smtClean="0">
                <a:latin typeface="+mj-lt"/>
              </a:rPr>
              <a:t> + </a:t>
            </a:r>
            <a:r>
              <a:rPr lang="el-GR" dirty="0" smtClean="0">
                <a:latin typeface="+mj-lt"/>
              </a:rPr>
              <a:t>ο</a:t>
            </a:r>
            <a:r>
              <a:rPr lang="en-US" dirty="0" smtClean="0">
                <a:latin typeface="+mj-lt"/>
              </a:rPr>
              <a:t> = </a:t>
            </a:r>
            <a:r>
              <a:rPr lang="el-GR" dirty="0" smtClean="0">
                <a:latin typeface="+mj-lt"/>
              </a:rPr>
              <a:t>ω</a:t>
            </a:r>
            <a:r>
              <a:rPr lang="en-US" dirty="0" smtClean="0">
                <a:latin typeface="+mj-lt"/>
              </a:rPr>
              <a:t>      </a:t>
            </a:r>
            <a:r>
              <a:rPr lang="el-GR" dirty="0" smtClean="0">
                <a:latin typeface="+mj-lt"/>
              </a:rPr>
              <a:t>ὠρχούμην</a:t>
            </a:r>
            <a:r>
              <a:rPr lang="en-US" dirty="0" smtClean="0">
                <a:latin typeface="+mj-lt"/>
              </a:rPr>
              <a:t>  (</a:t>
            </a:r>
            <a:r>
              <a:rPr lang="el-GR" dirty="0" smtClean="0">
                <a:latin typeface="+mj-lt"/>
              </a:rPr>
              <a:t>ε</a:t>
            </a:r>
            <a:r>
              <a:rPr lang="en-US" dirty="0" smtClean="0">
                <a:latin typeface="+mj-lt"/>
              </a:rPr>
              <a:t> + </a:t>
            </a:r>
            <a:r>
              <a:rPr lang="el-GR" dirty="0" smtClean="0">
                <a:latin typeface="+mj-lt"/>
              </a:rPr>
              <a:t>ὀρχέομαι</a:t>
            </a:r>
            <a:r>
              <a:rPr lang="en-US" dirty="0" smtClean="0">
                <a:latin typeface="+mj-lt"/>
              </a:rPr>
              <a:t>)</a:t>
            </a:r>
          </a:p>
          <a:p>
            <a:pPr lvl="3" eaLnBrk="1" hangingPunct="1">
              <a:defRPr/>
            </a:pPr>
            <a:r>
              <a:rPr lang="en-US" b="1" dirty="0" smtClean="0">
                <a:latin typeface="+mj-lt"/>
              </a:rPr>
              <a:t>I was dancing</a:t>
            </a:r>
            <a:r>
              <a:rPr lang="en-US" dirty="0" smtClean="0">
                <a:latin typeface="+mj-lt"/>
              </a:rPr>
              <a:t>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ε</a:t>
            </a:r>
            <a:r>
              <a:rPr lang="en-US" dirty="0" smtClean="0">
                <a:latin typeface="+mj-lt"/>
              </a:rPr>
              <a:t> + </a:t>
            </a:r>
            <a:r>
              <a:rPr lang="el-GR" dirty="0" smtClean="0">
                <a:latin typeface="+mj-lt"/>
              </a:rPr>
              <a:t>αι</a:t>
            </a:r>
            <a:r>
              <a:rPr lang="en-US" dirty="0" smtClean="0">
                <a:latin typeface="+mj-lt"/>
              </a:rPr>
              <a:t>  =  </a:t>
            </a:r>
            <a:r>
              <a:rPr lang="el-GR" dirty="0" smtClean="0">
                <a:latin typeface="+mj-lt"/>
              </a:rPr>
              <a:t>ῃ</a:t>
            </a:r>
            <a:r>
              <a:rPr lang="en-US" dirty="0" smtClean="0">
                <a:latin typeface="+mj-lt"/>
              </a:rPr>
              <a:t>      </a:t>
            </a:r>
            <a:r>
              <a:rPr lang="el-GR" dirty="0" smtClean="0">
                <a:latin typeface="+mj-lt"/>
              </a:rPr>
              <a:t>ῇρον</a:t>
            </a:r>
            <a:r>
              <a:rPr lang="en-US" dirty="0" smtClean="0">
                <a:latin typeface="+mj-lt"/>
              </a:rPr>
              <a:t>   </a:t>
            </a:r>
            <a:r>
              <a:rPr lang="el-GR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( </a:t>
            </a:r>
            <a:r>
              <a:rPr lang="el-GR" dirty="0" smtClean="0">
                <a:latin typeface="+mj-lt"/>
              </a:rPr>
              <a:t>ε</a:t>
            </a:r>
            <a:r>
              <a:rPr lang="en-US" dirty="0" smtClean="0">
                <a:latin typeface="+mj-lt"/>
              </a:rPr>
              <a:t> + </a:t>
            </a:r>
            <a:r>
              <a:rPr lang="el-GR" dirty="0" smtClean="0">
                <a:latin typeface="+mj-lt"/>
              </a:rPr>
              <a:t>αἴρω</a:t>
            </a:r>
            <a:r>
              <a:rPr lang="en-US" dirty="0" smtClean="0">
                <a:latin typeface="+mj-lt"/>
              </a:rPr>
              <a:t>) 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ε</a:t>
            </a:r>
            <a:r>
              <a:rPr lang="en-US" dirty="0" smtClean="0">
                <a:latin typeface="+mj-lt"/>
              </a:rPr>
              <a:t> + </a:t>
            </a:r>
            <a:r>
              <a:rPr lang="el-GR" dirty="0" smtClean="0">
                <a:latin typeface="+mj-lt"/>
              </a:rPr>
              <a:t>οι</a:t>
            </a:r>
            <a:r>
              <a:rPr lang="en-US" dirty="0" smtClean="0">
                <a:latin typeface="+mj-lt"/>
              </a:rPr>
              <a:t>  =  </a:t>
            </a:r>
            <a:r>
              <a:rPr lang="el-GR" dirty="0" smtClean="0">
                <a:latin typeface="+mj-lt"/>
              </a:rPr>
              <a:t>ῳ</a:t>
            </a:r>
            <a:r>
              <a:rPr lang="en-US" dirty="0" smtClean="0">
                <a:latin typeface="+mj-lt"/>
              </a:rPr>
              <a:t>      </a:t>
            </a:r>
            <a:r>
              <a:rPr lang="el-GR" dirty="0" smtClean="0">
                <a:latin typeface="+mj-lt"/>
              </a:rPr>
              <a:t>ᾠκοδόμουν</a:t>
            </a:r>
            <a:r>
              <a:rPr lang="en-US" dirty="0" smtClean="0">
                <a:latin typeface="+mj-lt"/>
              </a:rPr>
              <a:t>  (</a:t>
            </a:r>
            <a:r>
              <a:rPr lang="el-GR" dirty="0" smtClean="0">
                <a:latin typeface="+mj-lt"/>
              </a:rPr>
              <a:t>ε</a:t>
            </a:r>
            <a:r>
              <a:rPr lang="en-US" dirty="0" smtClean="0">
                <a:latin typeface="+mj-lt"/>
              </a:rPr>
              <a:t> + </a:t>
            </a:r>
            <a:r>
              <a:rPr lang="el-GR" dirty="0" smtClean="0">
                <a:latin typeface="+mj-lt"/>
              </a:rPr>
              <a:t>οἰκοδομέω</a:t>
            </a:r>
            <a:r>
              <a:rPr lang="en-US" dirty="0" smtClean="0">
                <a:latin typeface="+mj-lt"/>
              </a:rPr>
              <a:t>)</a:t>
            </a:r>
          </a:p>
          <a:p>
            <a:pPr lvl="3" eaLnBrk="1" hangingPunct="1">
              <a:defRPr/>
            </a:pPr>
            <a:r>
              <a:rPr lang="en-US" b="1" dirty="0" smtClean="0">
                <a:latin typeface="+mj-lt"/>
              </a:rPr>
              <a:t>I was building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PAI Verb Chant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n-US" sz="3600" smtClean="0">
                <a:latin typeface="Times New Roman" pitchFamily="18" charset="0"/>
                <a:cs typeface="Times New Roman" pitchFamily="18" charset="0"/>
              </a:rPr>
              <a:t>λύω</a:t>
            </a:r>
            <a:r>
              <a:rPr lang="en-US" altLang="en-US" sz="360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l-GR" altLang="en-US" sz="3600" smtClean="0">
                <a:latin typeface="Times New Roman" pitchFamily="18" charset="0"/>
                <a:cs typeface="Times New Roman" pitchFamily="18" charset="0"/>
              </a:rPr>
              <a:t>λύομεν</a:t>
            </a:r>
            <a:r>
              <a:rPr lang="en-US" altLang="en-US" sz="36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el-GR" altLang="en-US" sz="3600" smtClean="0">
                <a:latin typeface="Times New Roman" pitchFamily="18" charset="0"/>
                <a:cs typeface="Times New Roman" pitchFamily="18" charset="0"/>
              </a:rPr>
              <a:t>λύεις</a:t>
            </a:r>
            <a:r>
              <a:rPr lang="en-US" altLang="en-US" sz="360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l-GR" altLang="en-US" sz="3600" smtClean="0">
                <a:latin typeface="Times New Roman" pitchFamily="18" charset="0"/>
                <a:cs typeface="Times New Roman" pitchFamily="18" charset="0"/>
              </a:rPr>
              <a:t>λύετε</a:t>
            </a:r>
            <a:endParaRPr lang="en-US" altLang="en-US" sz="36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l-GR" altLang="en-US" sz="3600" smtClean="0">
                <a:latin typeface="Times New Roman" pitchFamily="18" charset="0"/>
                <a:cs typeface="Times New Roman" pitchFamily="18" charset="0"/>
              </a:rPr>
              <a:t>λύει</a:t>
            </a:r>
            <a:r>
              <a:rPr lang="en-US" altLang="en-US" sz="360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l-GR" altLang="en-US" sz="3600" smtClean="0">
                <a:latin typeface="Times New Roman" pitchFamily="18" charset="0"/>
                <a:cs typeface="Times New Roman" pitchFamily="18" charset="0"/>
              </a:rPr>
              <a:t>λύουσι(ν) </a:t>
            </a:r>
            <a:endParaRPr lang="en-US" altLang="en-US" sz="360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708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Imperfect</a:t>
            </a:r>
            <a:r>
              <a:rPr lang="en-US" dirty="0" smtClean="0"/>
              <a:t> </a:t>
            </a:r>
            <a:r>
              <a:rPr lang="el-GR" dirty="0" smtClean="0"/>
              <a:t>εἰμί</a:t>
            </a:r>
            <a:r>
              <a:rPr lang="en-US" dirty="0" smtClean="0"/>
              <a:t>  </a:t>
            </a:r>
            <a:r>
              <a:rPr lang="en-US" b="1" dirty="0" smtClean="0"/>
              <a:t>(a big one)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9812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Singular                            Plural</a:t>
            </a:r>
          </a:p>
          <a:p>
            <a:pPr eaLnBrk="1" hangingPunct="1">
              <a:defRPr/>
            </a:pPr>
            <a:r>
              <a:rPr lang="el-GR" dirty="0" smtClean="0"/>
              <a:t>ἤμην</a:t>
            </a:r>
            <a:r>
              <a:rPr lang="en-US" dirty="0" smtClean="0"/>
              <a:t>                              	</a:t>
            </a:r>
            <a:r>
              <a:rPr lang="el-GR" dirty="0" smtClean="0"/>
              <a:t>ἦμεν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</a:t>
            </a:r>
            <a:r>
              <a:rPr lang="en-US" sz="2000" b="1" dirty="0" smtClean="0"/>
              <a:t>I was                              </a:t>
            </a:r>
            <a:r>
              <a:rPr lang="en-US" b="1" dirty="0" smtClean="0"/>
              <a:t>	 	         </a:t>
            </a:r>
            <a:r>
              <a:rPr lang="en-US" sz="1800" b="1" dirty="0" smtClean="0"/>
              <a:t>We were </a:t>
            </a:r>
            <a:endParaRPr lang="en-US" b="1" dirty="0" smtClean="0"/>
          </a:p>
          <a:p>
            <a:pPr eaLnBrk="1" hangingPunct="1">
              <a:defRPr/>
            </a:pPr>
            <a:r>
              <a:rPr lang="el-GR" dirty="0" smtClean="0"/>
              <a:t>ἦς</a:t>
            </a:r>
            <a:r>
              <a:rPr lang="en-US" dirty="0" smtClean="0"/>
              <a:t>                                  	</a:t>
            </a:r>
            <a:r>
              <a:rPr lang="el-GR" dirty="0" smtClean="0"/>
              <a:t>ἦτε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   </a:t>
            </a:r>
            <a:r>
              <a:rPr lang="en-US" sz="1800" b="1" dirty="0" smtClean="0"/>
              <a:t>You were                       	                                You all were</a:t>
            </a:r>
            <a:endParaRPr lang="en-US" b="1" dirty="0" smtClean="0"/>
          </a:p>
          <a:p>
            <a:pPr eaLnBrk="1" hangingPunct="1">
              <a:defRPr/>
            </a:pPr>
            <a:r>
              <a:rPr lang="el-GR" dirty="0" smtClean="0"/>
              <a:t>ἦν</a:t>
            </a:r>
            <a:r>
              <a:rPr lang="en-US" dirty="0" smtClean="0"/>
              <a:t>                                   	</a:t>
            </a:r>
            <a:r>
              <a:rPr lang="el-GR" dirty="0" smtClean="0"/>
              <a:t>ἦσαν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   </a:t>
            </a:r>
            <a:r>
              <a:rPr lang="en-US" sz="2000" b="1" dirty="0" smtClean="0"/>
              <a:t>He/she/it was              	                             They were</a:t>
            </a:r>
          </a:p>
        </p:txBody>
      </p:sp>
    </p:spTree>
    <p:extLst>
      <p:ext uri="{BB962C8B-B14F-4D97-AF65-F5344CB8AC3E}">
        <p14:creationId xmlns:p14="http://schemas.microsoft.com/office/powerpoint/2010/main" val="93011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Some Translation Examples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>
                <a:latin typeface="+mj-lt"/>
                <a:cs typeface="Times New Roman" pitchFamily="18" charset="0"/>
              </a:rPr>
              <a:t>ἐκεῖνος δὲ ἔλεγεν</a:t>
            </a:r>
            <a:r>
              <a:rPr lang="en-US" dirty="0" smtClean="0">
                <a:latin typeface="+mj-lt"/>
                <a:cs typeface="Times New Roman" pitchFamily="18" charset="0"/>
              </a:rPr>
              <a:t> </a:t>
            </a:r>
            <a:r>
              <a:rPr lang="el-GR" dirty="0" smtClean="0">
                <a:latin typeface="+mj-lt"/>
                <a:cs typeface="Times New Roman" pitchFamily="18" charset="0"/>
              </a:rPr>
              <a:t>περὶ τοῦ ναοῦ </a:t>
            </a:r>
            <a:r>
              <a:rPr lang="en-US" dirty="0" smtClean="0">
                <a:latin typeface="+mj-lt"/>
                <a:cs typeface="Times New Roman" pitchFamily="18" charset="0"/>
              </a:rPr>
              <a:t/>
            </a:r>
            <a:br>
              <a:rPr lang="en-US" dirty="0" smtClean="0">
                <a:latin typeface="+mj-lt"/>
                <a:cs typeface="Times New Roman" pitchFamily="18" charset="0"/>
              </a:rPr>
            </a:br>
            <a:r>
              <a:rPr lang="el-GR" dirty="0" smtClean="0">
                <a:latin typeface="+mj-lt"/>
                <a:cs typeface="Times New Roman" pitchFamily="18" charset="0"/>
              </a:rPr>
              <a:t>τού σώματος</a:t>
            </a:r>
            <a:r>
              <a:rPr lang="en-US" dirty="0" smtClean="0">
                <a:latin typeface="+mj-lt"/>
                <a:cs typeface="Times New Roman" pitchFamily="18" charset="0"/>
              </a:rPr>
              <a:t>  (body) </a:t>
            </a:r>
            <a:r>
              <a:rPr lang="el-GR" dirty="0" smtClean="0">
                <a:latin typeface="+mj-lt"/>
                <a:cs typeface="Times New Roman" pitchFamily="18" charset="0"/>
              </a:rPr>
              <a:t>αὐτοῦ</a:t>
            </a:r>
            <a:r>
              <a:rPr lang="en-US" dirty="0" smtClean="0">
                <a:latin typeface="+mj-lt"/>
                <a:cs typeface="Times New Roman" pitchFamily="18" charset="0"/>
              </a:rPr>
              <a:t>  (</a:t>
            </a:r>
            <a:r>
              <a:rPr lang="en-US" dirty="0" err="1" smtClean="0">
                <a:latin typeface="+mj-lt"/>
                <a:cs typeface="Times New Roman" pitchFamily="18" charset="0"/>
              </a:rPr>
              <a:t>Jn</a:t>
            </a:r>
            <a:r>
              <a:rPr lang="en-US" dirty="0" smtClean="0">
                <a:latin typeface="+mj-lt"/>
                <a:cs typeface="Times New Roman" pitchFamily="18" charset="0"/>
              </a:rPr>
              <a:t> 2:21) </a:t>
            </a:r>
          </a:p>
          <a:p>
            <a:pPr eaLnBrk="1" hangingPunct="1">
              <a:defRPr/>
            </a:pPr>
            <a:r>
              <a:rPr lang="en-US" b="1" dirty="0" smtClean="0">
                <a:latin typeface="+mj-lt"/>
                <a:cs typeface="Times New Roman" pitchFamily="18" charset="0"/>
              </a:rPr>
              <a:t>     but that one was speaking concerning</a:t>
            </a:r>
            <a:br>
              <a:rPr lang="en-US" b="1" dirty="0" smtClean="0">
                <a:latin typeface="+mj-lt"/>
                <a:cs typeface="Times New Roman" pitchFamily="18" charset="0"/>
              </a:rPr>
            </a:br>
            <a:r>
              <a:rPr lang="en-US" b="1" dirty="0" smtClean="0">
                <a:latin typeface="+mj-lt"/>
                <a:cs typeface="Times New Roman" pitchFamily="18" charset="0"/>
              </a:rPr>
              <a:t>     the temple of his body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  <a:cs typeface="Times New Roman" pitchFamily="18" charset="0"/>
              </a:rPr>
              <a:t>καὶ ἤρχοντο πρὸς αὐτόν </a:t>
            </a:r>
            <a:r>
              <a:rPr lang="en-US" dirty="0" smtClean="0">
                <a:latin typeface="+mj-lt"/>
                <a:cs typeface="Times New Roman" pitchFamily="18" charset="0"/>
              </a:rPr>
              <a:t>(</a:t>
            </a:r>
            <a:r>
              <a:rPr lang="en-US" dirty="0" err="1" smtClean="0">
                <a:latin typeface="+mj-lt"/>
                <a:cs typeface="Times New Roman" pitchFamily="18" charset="0"/>
              </a:rPr>
              <a:t>Jn</a:t>
            </a:r>
            <a:r>
              <a:rPr lang="en-US" dirty="0" smtClean="0">
                <a:latin typeface="+mj-lt"/>
                <a:cs typeface="Times New Roman" pitchFamily="18" charset="0"/>
              </a:rPr>
              <a:t> 4:30)</a:t>
            </a:r>
          </a:p>
          <a:p>
            <a:pPr eaLnBrk="1" hangingPunct="1">
              <a:defRPr/>
            </a:pPr>
            <a:r>
              <a:rPr lang="en-US" b="1" dirty="0" smtClean="0">
                <a:latin typeface="+mj-lt"/>
                <a:cs typeface="Times New Roman" pitchFamily="18" charset="0"/>
              </a:rPr>
              <a:t>     And they were coming to him</a:t>
            </a:r>
          </a:p>
          <a:p>
            <a:pPr eaLnBrk="1" hangingPunct="1">
              <a:defRPr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Vocabulary - Chapter 12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>
                <a:latin typeface="+mj-lt"/>
              </a:rPr>
              <a:t>μέν</a:t>
            </a:r>
            <a:r>
              <a:rPr lang="en-US" dirty="0" smtClean="0">
                <a:latin typeface="+mj-lt"/>
              </a:rPr>
              <a:t>                       </a:t>
            </a:r>
          </a:p>
          <a:p>
            <a:pPr eaLnBrk="1" hangingPunct="1">
              <a:defRPr/>
            </a:pPr>
            <a:r>
              <a:rPr lang="en-US" b="1" dirty="0" smtClean="0">
                <a:latin typeface="+mj-lt"/>
              </a:rPr>
              <a:t>on </a:t>
            </a:r>
            <a:r>
              <a:rPr lang="en-US" b="1" dirty="0">
                <a:latin typeface="+mj-lt"/>
              </a:rPr>
              <a:t>the one hand, indeed 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ὅλος</a:t>
            </a:r>
            <a:r>
              <a:rPr lang="en-US" dirty="0" smtClean="0">
                <a:latin typeface="+mj-lt"/>
              </a:rPr>
              <a:t>, -</a:t>
            </a:r>
            <a:r>
              <a:rPr lang="el-GR" dirty="0" smtClean="0">
                <a:latin typeface="+mj-lt"/>
              </a:rPr>
              <a:t>η</a:t>
            </a:r>
            <a:r>
              <a:rPr lang="en-US" dirty="0" smtClean="0">
                <a:latin typeface="+mj-lt"/>
              </a:rPr>
              <a:t>, -</a:t>
            </a:r>
            <a:r>
              <a:rPr lang="el-GR" dirty="0" smtClean="0">
                <a:latin typeface="+mj-lt"/>
              </a:rPr>
              <a:t>ον</a:t>
            </a:r>
            <a:r>
              <a:rPr lang="en-US" dirty="0" smtClean="0">
                <a:latin typeface="+mj-lt"/>
              </a:rPr>
              <a:t>           </a:t>
            </a:r>
          </a:p>
          <a:p>
            <a:pPr eaLnBrk="1" hangingPunct="1">
              <a:defRPr/>
            </a:pPr>
            <a:r>
              <a:rPr lang="en-US" b="1" dirty="0" smtClean="0">
                <a:latin typeface="+mj-lt"/>
              </a:rPr>
              <a:t>whole, entire</a:t>
            </a:r>
            <a:r>
              <a:rPr lang="en-US" dirty="0" smtClean="0">
                <a:latin typeface="+mj-lt"/>
              </a:rPr>
              <a:t>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ὅτε </a:t>
            </a:r>
            <a:r>
              <a:rPr lang="en-US" dirty="0" smtClean="0">
                <a:latin typeface="+mj-lt"/>
              </a:rPr>
              <a:t>                           </a:t>
            </a:r>
          </a:p>
          <a:p>
            <a:pPr eaLnBrk="1" hangingPunct="1">
              <a:defRPr/>
            </a:pPr>
            <a:r>
              <a:rPr lang="en-US" b="1" dirty="0" smtClean="0">
                <a:latin typeface="+mj-lt"/>
              </a:rPr>
              <a:t>when</a:t>
            </a:r>
            <a:r>
              <a:rPr lang="en-US" dirty="0" smtClean="0">
                <a:latin typeface="+mj-lt"/>
              </a:rPr>
              <a:t>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σύν</a:t>
            </a:r>
            <a:r>
              <a:rPr lang="en-US" dirty="0" smtClean="0">
                <a:latin typeface="+mj-lt"/>
              </a:rPr>
              <a:t>                          </a:t>
            </a:r>
          </a:p>
          <a:p>
            <a:pPr eaLnBrk="1" hangingPunct="1">
              <a:defRPr/>
            </a:pPr>
            <a:r>
              <a:rPr lang="en-US" b="1" dirty="0" smtClean="0">
                <a:latin typeface="+mj-lt"/>
              </a:rPr>
              <a:t>with</a:t>
            </a:r>
            <a:r>
              <a:rPr lang="en-US" dirty="0" smtClean="0">
                <a:latin typeface="+mj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458200" cy="1143000"/>
          </a:xfrm>
        </p:spPr>
        <p:txBody>
          <a:bodyPr/>
          <a:lstStyle/>
          <a:p>
            <a:pPr eaLnBrk="1" hangingPunct="1"/>
            <a:r>
              <a:rPr lang="en-US" b="1" dirty="0" smtClean="0"/>
              <a:t>Imperfect Middle/Passive of</a:t>
            </a:r>
            <a:r>
              <a:rPr lang="en-US" dirty="0" smtClean="0"/>
              <a:t> </a:t>
            </a:r>
            <a:r>
              <a:rPr lang="el-GR" dirty="0" smtClean="0"/>
              <a:t>λύω</a:t>
            </a:r>
            <a:r>
              <a:rPr lang="en-US" dirty="0" smtClean="0"/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46275"/>
            <a:ext cx="8256588" cy="46831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latin typeface="+mj-lt"/>
              </a:rPr>
              <a:t>Chant: </a:t>
            </a:r>
            <a:r>
              <a:rPr lang="en-US" sz="2000" dirty="0" smtClean="0">
                <a:latin typeface="+mj-lt"/>
              </a:rPr>
              <a:t>   </a:t>
            </a:r>
            <a:r>
              <a:rPr lang="el-GR" dirty="0" smtClean="0">
                <a:latin typeface="+mj-lt"/>
              </a:rPr>
              <a:t>ἐλυόμην</a:t>
            </a:r>
            <a:r>
              <a:rPr lang="en-US" dirty="0" smtClean="0">
                <a:latin typeface="+mj-lt"/>
              </a:rPr>
              <a:t>,   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              -</a:t>
            </a:r>
            <a:r>
              <a:rPr lang="el-GR" dirty="0" smtClean="0">
                <a:latin typeface="+mj-lt"/>
              </a:rPr>
              <a:t>ου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ετο</a:t>
            </a:r>
            <a:r>
              <a:rPr lang="en-US" dirty="0" smtClean="0">
                <a:latin typeface="+mj-lt"/>
              </a:rPr>
              <a:t>,    -</a:t>
            </a:r>
            <a:r>
              <a:rPr lang="el-GR" dirty="0" smtClean="0">
                <a:latin typeface="+mj-lt"/>
              </a:rPr>
              <a:t>ομεθα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εσθε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οντο</a:t>
            </a:r>
            <a:endParaRPr lang="en-US" dirty="0" smtClean="0">
              <a:latin typeface="+mj-lt"/>
            </a:endParaRPr>
          </a:p>
          <a:p>
            <a:pPr eaLnBrk="1" hangingPunct="1">
              <a:defRPr/>
            </a:pPr>
            <a:r>
              <a:rPr lang="en-US" dirty="0" smtClean="0">
                <a:latin typeface="+mj-lt"/>
              </a:rPr>
              <a:t>I was being loosed</a:t>
            </a:r>
          </a:p>
        </p:txBody>
      </p:sp>
    </p:spTree>
    <p:extLst>
      <p:ext uri="{BB962C8B-B14F-4D97-AF65-F5344CB8AC3E}">
        <p14:creationId xmlns:p14="http://schemas.microsoft.com/office/powerpoint/2010/main" val="77895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Imperfect</a:t>
            </a:r>
            <a:r>
              <a:rPr lang="en-US" dirty="0" smtClean="0"/>
              <a:t> </a:t>
            </a:r>
            <a:r>
              <a:rPr lang="el-GR" dirty="0" smtClean="0"/>
              <a:t>εἰμί</a:t>
            </a:r>
            <a:r>
              <a:rPr lang="en-US" dirty="0" smtClean="0"/>
              <a:t>  </a:t>
            </a:r>
            <a:r>
              <a:rPr lang="en-US" b="1" dirty="0" smtClean="0"/>
              <a:t>(a big one)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9812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Singular                            Plural</a:t>
            </a:r>
          </a:p>
          <a:p>
            <a:pPr eaLnBrk="1" hangingPunct="1">
              <a:defRPr/>
            </a:pPr>
            <a:r>
              <a:rPr lang="el-GR" dirty="0" smtClean="0"/>
              <a:t>ἤμην</a:t>
            </a:r>
            <a:r>
              <a:rPr lang="en-US" dirty="0" smtClean="0"/>
              <a:t>                              	</a:t>
            </a:r>
            <a:r>
              <a:rPr lang="el-GR" dirty="0" smtClean="0"/>
              <a:t>ἦμεν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</a:t>
            </a:r>
            <a:r>
              <a:rPr lang="en-US" sz="2000" b="1" dirty="0" smtClean="0"/>
              <a:t>I was                              </a:t>
            </a:r>
            <a:r>
              <a:rPr lang="en-US" b="1" dirty="0" smtClean="0"/>
              <a:t>	 	         </a:t>
            </a:r>
            <a:r>
              <a:rPr lang="en-US" sz="1800" b="1" dirty="0" smtClean="0"/>
              <a:t>We were </a:t>
            </a:r>
            <a:endParaRPr lang="en-US" b="1" dirty="0" smtClean="0"/>
          </a:p>
          <a:p>
            <a:pPr eaLnBrk="1" hangingPunct="1">
              <a:defRPr/>
            </a:pPr>
            <a:r>
              <a:rPr lang="el-GR" dirty="0" smtClean="0"/>
              <a:t>ἦς</a:t>
            </a:r>
            <a:r>
              <a:rPr lang="en-US" dirty="0" smtClean="0"/>
              <a:t>                                  	</a:t>
            </a:r>
            <a:r>
              <a:rPr lang="el-GR" dirty="0" smtClean="0"/>
              <a:t>ἦτε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   </a:t>
            </a:r>
            <a:r>
              <a:rPr lang="en-US" sz="1800" b="1" dirty="0" smtClean="0"/>
              <a:t>You were                       	                                You all were</a:t>
            </a:r>
            <a:endParaRPr lang="en-US" b="1" dirty="0" smtClean="0"/>
          </a:p>
          <a:p>
            <a:pPr eaLnBrk="1" hangingPunct="1">
              <a:defRPr/>
            </a:pPr>
            <a:r>
              <a:rPr lang="el-GR" dirty="0" smtClean="0"/>
              <a:t>ἦν</a:t>
            </a:r>
            <a:r>
              <a:rPr lang="en-US" dirty="0" smtClean="0"/>
              <a:t>                                   	</a:t>
            </a:r>
            <a:r>
              <a:rPr lang="el-GR" dirty="0" smtClean="0"/>
              <a:t>ἦσαν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   </a:t>
            </a:r>
            <a:r>
              <a:rPr lang="en-US" sz="2000" b="1" dirty="0" smtClean="0"/>
              <a:t>He/she/it was              	                             They were</a:t>
            </a:r>
          </a:p>
        </p:txBody>
      </p:sp>
    </p:spTree>
    <p:extLst>
      <p:ext uri="{BB962C8B-B14F-4D97-AF65-F5344CB8AC3E}">
        <p14:creationId xmlns:p14="http://schemas.microsoft.com/office/powerpoint/2010/main" val="1401670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Imperfect IAI (I M/P I)</a:t>
            </a:r>
            <a:endParaRPr lang="en-US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46275"/>
            <a:ext cx="8332788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latin typeface="+mj-lt"/>
              </a:rPr>
              <a:t>Chant:</a:t>
            </a:r>
            <a:r>
              <a:rPr lang="en-US" sz="2000" dirty="0" smtClean="0">
                <a:latin typeface="+mj-lt"/>
              </a:rPr>
              <a:t>    </a:t>
            </a:r>
            <a:r>
              <a:rPr lang="en-US" dirty="0" smtClean="0">
                <a:latin typeface="+mj-lt"/>
              </a:rPr>
              <a:t> </a:t>
            </a:r>
            <a:r>
              <a:rPr lang="el-GR" dirty="0" smtClean="0">
                <a:latin typeface="+mj-lt"/>
              </a:rPr>
              <a:t>ἔλυον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ν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σ</a:t>
            </a:r>
            <a:r>
              <a:rPr lang="en-US" dirty="0" smtClean="0">
                <a:latin typeface="+mj-lt"/>
              </a:rPr>
              <a:t>,   </a:t>
            </a:r>
            <a:r>
              <a:rPr lang="el-GR" dirty="0" smtClean="0">
                <a:latin typeface="+mj-lt"/>
              </a:rPr>
              <a:t>ε</a:t>
            </a:r>
            <a:r>
              <a:rPr lang="en-US" dirty="0" smtClean="0">
                <a:latin typeface="+mj-lt"/>
              </a:rPr>
              <a:t>,     </a:t>
            </a:r>
            <a:r>
              <a:rPr lang="el-GR" dirty="0" smtClean="0">
                <a:latin typeface="+mj-lt"/>
              </a:rPr>
              <a:t>μεν</a:t>
            </a:r>
            <a:r>
              <a:rPr lang="en-US" dirty="0" smtClean="0">
                <a:latin typeface="+mj-lt"/>
              </a:rPr>
              <a:t>,   </a:t>
            </a:r>
            <a:r>
              <a:rPr lang="el-GR" dirty="0" smtClean="0">
                <a:latin typeface="+mj-lt"/>
              </a:rPr>
              <a:t>τε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ν</a:t>
            </a:r>
            <a:r>
              <a:rPr lang="en-US" dirty="0" smtClean="0">
                <a:latin typeface="+mj-lt"/>
              </a:rPr>
              <a:t> </a:t>
            </a:r>
          </a:p>
          <a:p>
            <a:pPr eaLnBrk="1" hangingPunct="1">
              <a:defRPr/>
            </a:pPr>
            <a:r>
              <a:rPr lang="en-US" sz="2400" b="1" dirty="0" smtClean="0">
                <a:latin typeface="+mj-lt"/>
              </a:rPr>
              <a:t>Chant: </a:t>
            </a:r>
            <a:r>
              <a:rPr lang="en-US" sz="2000" dirty="0" smtClean="0">
                <a:latin typeface="+mj-lt"/>
              </a:rPr>
              <a:t>   </a:t>
            </a:r>
            <a:r>
              <a:rPr lang="el-GR" dirty="0" smtClean="0">
                <a:latin typeface="+mj-lt"/>
              </a:rPr>
              <a:t>ἐλυόμην</a:t>
            </a:r>
            <a:r>
              <a:rPr lang="en-US" dirty="0" smtClean="0">
                <a:latin typeface="+mj-lt"/>
              </a:rPr>
              <a:t>,   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   </a:t>
            </a:r>
            <a:r>
              <a:rPr lang="el-GR" dirty="0" smtClean="0">
                <a:latin typeface="+mj-lt"/>
              </a:rPr>
              <a:t>         </a:t>
            </a:r>
            <a:r>
              <a:rPr lang="en-US" dirty="0" smtClean="0">
                <a:latin typeface="+mj-lt"/>
              </a:rPr>
              <a:t> -</a:t>
            </a:r>
            <a:r>
              <a:rPr lang="el-GR" dirty="0" smtClean="0">
                <a:latin typeface="+mj-lt"/>
              </a:rPr>
              <a:t>ου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ετο</a:t>
            </a:r>
            <a:r>
              <a:rPr lang="en-US" dirty="0" smtClean="0">
                <a:latin typeface="+mj-lt"/>
              </a:rPr>
              <a:t>,     -</a:t>
            </a:r>
            <a:r>
              <a:rPr lang="el-GR" dirty="0" smtClean="0">
                <a:latin typeface="+mj-lt"/>
              </a:rPr>
              <a:t>ομεθα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εσθε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οντο</a:t>
            </a:r>
            <a:r>
              <a:rPr lang="en-US" dirty="0" smtClean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92053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Vocabulary Review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0819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b="1">
                <a:latin typeface="Times New Roman" pitchFamily="18" charset="0"/>
              </a:rPr>
              <a:t>Ch. 1 -- Vocabulary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562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angel, messenger 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ἄγγελος,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ὁ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verily, truly 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ἀμήν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man, humankind 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ἄνθρωπος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ἐγώ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God 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l-G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θεός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l-G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οῦ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585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b="1">
                <a:latin typeface="Times New Roman" pitchFamily="18" charset="0"/>
              </a:rPr>
              <a:t>Ch. 1 -- Vocabulary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334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and, also, even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καί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heart 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καρδία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ας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ἡ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say                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λέγω 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prophet 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προφήτης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Christ, Messiah 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Χριστός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οῦ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20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r>
              <a:rPr lang="en-US" b="1">
                <a:latin typeface="Times New Roman" pitchFamily="18" charset="0"/>
              </a:rPr>
              <a:t>Ch. 2 -- Vocabulary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brother </a:t>
            </a:r>
          </a:p>
          <a:p>
            <a:pPr lvl="3">
              <a:lnSpc>
                <a:spcPct val="90000"/>
              </a:lnSpc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ἀδελφός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οῦ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hear, obey </a:t>
            </a:r>
          </a:p>
          <a:p>
            <a:pPr lvl="3">
              <a:lnSpc>
                <a:spcPct val="90000"/>
              </a:lnSpc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ἀκούω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glory, fame </a:t>
            </a:r>
          </a:p>
          <a:p>
            <a:pPr lvl="3">
              <a:lnSpc>
                <a:spcPct val="90000"/>
              </a:lnSpc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δόξα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ης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ἡ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have </a:t>
            </a:r>
          </a:p>
          <a:p>
            <a:pPr lvl="3">
              <a:lnSpc>
                <a:spcPct val="90000"/>
              </a:lnSpc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ἔχω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world </a:t>
            </a:r>
          </a:p>
          <a:p>
            <a:pPr lvl="3">
              <a:lnSpc>
                <a:spcPct val="90000"/>
              </a:lnSpc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κόσμος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849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8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8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2-1-2 Paradigms - Chant this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219200"/>
            <a:ext cx="7772400" cy="5638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2                     1                     2</a:t>
            </a:r>
          </a:p>
          <a:p>
            <a:pPr eaLnBrk="1" hangingPunct="1"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λόγος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γραφή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ἱερόν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λόγου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γραφῆς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ἱεροῦ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λόγῳ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γραφῇ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ἱερῷ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λόγον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γραφήν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ἱερόν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λόγοι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γραφαί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ἱερά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λόγων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γραφῶν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ἱερῶν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λόγοις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γραφαῖς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ἱεροῖς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λόγους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γραφάς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ἱερά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47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b="1">
                <a:latin typeface="Times New Roman" pitchFamily="18" charset="0"/>
              </a:rPr>
              <a:t>Ch. 2 -- Vocabulary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6019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Lord, sir</a:t>
            </a:r>
          </a:p>
          <a:p>
            <a:pPr lvl="3"/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κύριος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</a:p>
          <a:p>
            <a:pPr lvl="3"/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λόγος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Peter</a:t>
            </a:r>
          </a:p>
          <a:p>
            <a:pPr lvl="3"/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Πἑτρος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</a:t>
            </a:r>
          </a:p>
          <a:p>
            <a:pPr lvl="3"/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υἱός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οῦ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Pharisee </a:t>
            </a:r>
          </a:p>
          <a:p>
            <a:pPr lvl="3"/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Φαρισαῖος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6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r>
              <a:rPr lang="en-US" b="1">
                <a:latin typeface="Times New Roman" pitchFamily="18" charset="0"/>
              </a:rPr>
              <a:t>Ch. 3 -- Vocabulary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57912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but, yet</a:t>
            </a:r>
          </a:p>
          <a:p>
            <a:pPr lvl="3"/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ἀλλἀ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apostle, sent one </a:t>
            </a:r>
          </a:p>
          <a:p>
            <a:pPr lvl="3"/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ἀπόστολος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see</a:t>
            </a:r>
          </a:p>
          <a:p>
            <a:pPr lvl="3"/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βλέπω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for, then </a:t>
            </a:r>
          </a:p>
          <a:p>
            <a:pPr lvl="3"/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γάρ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know </a:t>
            </a:r>
          </a:p>
          <a:p>
            <a:pPr lvl="3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γινώσκω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901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b="1">
                <a:latin typeface="Times New Roman" pitchFamily="18" charset="0"/>
              </a:rPr>
              <a:t>Ch. 3 -- Vocabulary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Jesus</a:t>
            </a:r>
          </a:p>
          <a:p>
            <a:pPr lvl="3">
              <a:lnSpc>
                <a:spcPct val="9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Ἰησοῦς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οῦ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take, receive</a:t>
            </a:r>
          </a:p>
          <a:p>
            <a:pPr lvl="3">
              <a:lnSpc>
                <a:spcPct val="90000"/>
              </a:lnSpc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λαμβάνω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loose</a:t>
            </a:r>
          </a:p>
          <a:p>
            <a:pPr lvl="3">
              <a:lnSpc>
                <a:spcPct val="90000"/>
              </a:lnSpc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λύω 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heaven</a:t>
            </a:r>
          </a:p>
          <a:p>
            <a:pPr lvl="3">
              <a:lnSpc>
                <a:spcPct val="90000"/>
              </a:lnSpc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οὐρανός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οῦ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believe</a:t>
            </a:r>
          </a:p>
          <a:p>
            <a:pPr lvl="3">
              <a:lnSpc>
                <a:spcPct val="90000"/>
              </a:lnSpc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πιστεύω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355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838200"/>
          </a:xfrm>
        </p:spPr>
        <p:txBody>
          <a:bodyPr/>
          <a:lstStyle/>
          <a:p>
            <a:r>
              <a:rPr lang="en-US" b="1">
                <a:latin typeface="Times New Roman" pitchFamily="18" charset="0"/>
              </a:rPr>
              <a:t>Ch. 4 -- Vocabulary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791200"/>
          </a:xfrm>
        </p:spPr>
        <p:txBody>
          <a:bodyPr/>
          <a:lstStyle/>
          <a:p>
            <a:pPr marL="342900" lvl="3" indent="-342900">
              <a:buClr>
                <a:schemeClr val="hlink"/>
              </a:buClr>
              <a:buSzPct val="90000"/>
              <a:buBlip>
                <a:blip r:embed="rId2"/>
              </a:buBlip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love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ἀγαπάω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3" indent="-342900">
              <a:buClr>
                <a:schemeClr val="hlink"/>
              </a:buClr>
              <a:buSzPct val="90000"/>
              <a:buBlip>
                <a:blip r:embed="rId2"/>
              </a:buBlip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write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γράφω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3" indent="-342900">
              <a:buClr>
                <a:schemeClr val="hlink"/>
              </a:buClr>
              <a:buSzPct val="90000"/>
              <a:buBlip>
                <a:blip r:embed="rId2"/>
              </a:buBlip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but, and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δέ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3" indent="-342900">
              <a:buClr>
                <a:schemeClr val="hlink"/>
              </a:buClr>
              <a:buSzPct val="90000"/>
              <a:buBlip>
                <a:blip r:embed="rId2"/>
              </a:buBlip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servant, slave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δοῦλος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3" indent="-342900">
              <a:buClr>
                <a:schemeClr val="hlink"/>
              </a:buClr>
              <a:buSzPct val="90000"/>
              <a:buBlip>
                <a:blip r:embed="rId2"/>
              </a:buBlip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find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ὑρίσκω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611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2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2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 bldLvl="5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sz="4000" b="1">
                <a:latin typeface="Times New Roman" pitchFamily="18" charset="0"/>
              </a:rPr>
              <a:t>Ch. 4 -- Vocabulary</a:t>
            </a:r>
            <a:r>
              <a:rPr lang="en-US" sz="5400"/>
              <a:t> 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715000"/>
          </a:xfrm>
        </p:spPr>
        <p:txBody>
          <a:bodyPr/>
          <a:lstStyle/>
          <a:p>
            <a:pPr marL="342900" lvl="3" indent="-342900">
              <a:buClr>
                <a:schemeClr val="hlink"/>
              </a:buClr>
              <a:buSzPct val="90000"/>
              <a:buBlip>
                <a:blip r:embed="rId2"/>
              </a:buBlip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temple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ἱερόν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οῦ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τό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λαός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οῦ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3" indent="-342900">
              <a:buClr>
                <a:schemeClr val="hlink"/>
              </a:buClr>
              <a:buSzPct val="90000"/>
              <a:buBlip>
                <a:blip r:embed="rId2"/>
              </a:buBlip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 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νόμος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3" indent="-342900">
              <a:buClr>
                <a:schemeClr val="hlink"/>
              </a:buClr>
              <a:buSzPct val="90000"/>
              <a:buBlip>
                <a:blip r:embed="rId2"/>
              </a:buBlip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house 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οἶκος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3" indent="-342900">
              <a:buClr>
                <a:schemeClr val="hlink"/>
              </a:buClr>
              <a:buSzPct val="90000"/>
              <a:buBlip>
                <a:blip r:embed="rId2"/>
              </a:buBlip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as, about, how 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ὡς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03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b="1">
                <a:latin typeface="Times New Roman" pitchFamily="18" charset="0"/>
              </a:rPr>
              <a:t>Ch. 5 -- Vocabulary 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5867400"/>
          </a:xfrm>
        </p:spPr>
        <p:txBody>
          <a:bodyPr/>
          <a:lstStyle/>
          <a:p>
            <a:pPr marL="342900" lvl="3" indent="-342900">
              <a:buClr>
                <a:schemeClr val="hlink"/>
              </a:buClr>
              <a:buSzPct val="90000"/>
              <a:buBlip>
                <a:blip r:embed="rId2"/>
              </a:buBlip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love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ἀγάπη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ἡ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3" indent="-342900">
              <a:buClr>
                <a:schemeClr val="hlink"/>
              </a:buClr>
              <a:buSzPct val="90000"/>
              <a:buBlip>
                <a:blip r:embed="rId2"/>
              </a:buBlip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truth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ἀλήθεια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ἡ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3" indent="-342900">
              <a:buClr>
                <a:schemeClr val="hlink"/>
              </a:buClr>
              <a:buSzPct val="90000"/>
              <a:buBlip>
                <a:blip r:embed="rId2"/>
              </a:buBlip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ἁμαρτία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ἡ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3" indent="-342900">
              <a:buClr>
                <a:schemeClr val="hlink"/>
              </a:buClr>
              <a:buSzPct val="90000"/>
              <a:buBlip>
                <a:blip r:embed="rId2"/>
              </a:buBlip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kingdom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βασιλεία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ἡ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3" indent="-342900">
              <a:buClr>
                <a:schemeClr val="hlink"/>
              </a:buClr>
              <a:buSzPct val="90000"/>
              <a:buBlip>
                <a:blip r:embed="rId2"/>
              </a:buBlip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writing, Scripture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γραφή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ῆς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ἡ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386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bldLvl="5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b="1">
                <a:latin typeface="Times New Roman" pitchFamily="18" charset="0"/>
              </a:rPr>
              <a:t>Ch. 5 -- Vocabulary</a:t>
            </a:r>
            <a:r>
              <a:rPr lang="en-US"/>
              <a:t> 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410200"/>
          </a:xfrm>
        </p:spPr>
        <p:txBody>
          <a:bodyPr/>
          <a:lstStyle/>
          <a:p>
            <a:pPr marL="342900" lvl="3" indent="-342900">
              <a:lnSpc>
                <a:spcPct val="90000"/>
              </a:lnSpc>
              <a:buClr>
                <a:schemeClr val="hlink"/>
              </a:buClr>
              <a:buSzPct val="90000"/>
              <a:buBlip>
                <a:blip r:embed="rId2"/>
              </a:buBlip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raise up</a:t>
            </a:r>
          </a:p>
          <a:p>
            <a:pPr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ἐγείρω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3" indent="-342900">
              <a:lnSpc>
                <a:spcPct val="90000"/>
              </a:lnSpc>
              <a:buClr>
                <a:schemeClr val="hlink"/>
              </a:buClr>
              <a:buSzPct val="90000"/>
              <a:buBlip>
                <a:blip r:embed="rId2"/>
              </a:buBlip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assembly, church</a:t>
            </a:r>
          </a:p>
          <a:p>
            <a:pPr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ἐκκλησία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ἡ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3" indent="-342900">
              <a:lnSpc>
                <a:spcPct val="90000"/>
              </a:lnSpc>
              <a:buClr>
                <a:schemeClr val="hlink"/>
              </a:buClr>
              <a:buSzPct val="90000"/>
              <a:buBlip>
                <a:blip r:embed="rId2"/>
              </a:buBlip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</a:p>
          <a:p>
            <a:pPr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ἔργον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τό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3" indent="-342900">
              <a:lnSpc>
                <a:spcPct val="90000"/>
              </a:lnSpc>
              <a:buClr>
                <a:schemeClr val="hlink"/>
              </a:buClr>
              <a:buSzPct val="90000"/>
              <a:buBlip>
                <a:blip r:embed="rId2"/>
              </a:buBlip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disciple</a:t>
            </a:r>
          </a:p>
          <a:p>
            <a:pPr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μαθητής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οῦ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ὁ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3" indent="-342900">
              <a:lnSpc>
                <a:spcPct val="90000"/>
              </a:lnSpc>
              <a:buClr>
                <a:schemeClr val="hlink"/>
              </a:buClr>
              <a:buSzPct val="90000"/>
              <a:buBlip>
                <a:blip r:embed="rId2"/>
              </a:buBlip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Hour</a:t>
            </a:r>
          </a:p>
          <a:p>
            <a:pPr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ὥρα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ἡ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05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5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5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bldLvl="5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pitchFamily="18" charset="0"/>
              </a:rPr>
              <a:t>Chapter 6 Vocabulary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8305800" cy="4876800"/>
          </a:xfrm>
        </p:spPr>
        <p:txBody>
          <a:bodyPr/>
          <a:lstStyle/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ἀπό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(Gen.)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διά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Gen.)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διά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Acc.)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account of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εἰς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(Acc.)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</a:t>
            </a:r>
          </a:p>
        </p:txBody>
      </p:sp>
    </p:spTree>
    <p:extLst>
      <p:ext uri="{BB962C8B-B14F-4D97-AF65-F5344CB8AC3E}">
        <p14:creationId xmlns:p14="http://schemas.microsoft.com/office/powerpoint/2010/main" val="4012186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>
                <a:latin typeface="Times New Roman" pitchFamily="18" charset="0"/>
              </a:rPr>
              <a:t>Chapter 6 Vocabulary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572000"/>
          </a:xfrm>
        </p:spPr>
        <p:txBody>
          <a:bodyPr/>
          <a:lstStyle/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ἐκ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(Gen.)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 of, from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ἐν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(Dat.)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ἐπί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(Gen.)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on, over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ἐπί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Dat.)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on, at, against, on the basis of</a:t>
            </a:r>
          </a:p>
        </p:txBody>
      </p:sp>
    </p:spTree>
    <p:extLst>
      <p:ext uri="{BB962C8B-B14F-4D97-AF65-F5344CB8AC3E}">
        <p14:creationId xmlns:p14="http://schemas.microsoft.com/office/powerpoint/2010/main" val="97923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b="1">
                <a:latin typeface="Times New Roman" pitchFamily="18" charset="0"/>
              </a:rPr>
              <a:t>Chapter 6 Vocabulary 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ἐπί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(Acc.)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on, to, toward, against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κατά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(Gen.)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down, against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κατά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(Acc.)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μετά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(Gen.)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</a:p>
        </p:txBody>
      </p:sp>
    </p:spTree>
    <p:extLst>
      <p:ext uri="{BB962C8B-B14F-4D97-AF65-F5344CB8AC3E}">
        <p14:creationId xmlns:p14="http://schemas.microsoft.com/office/powerpoint/2010/main" val="1566763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>
                <a:latin typeface="Times New Roman" pitchFamily="18" charset="0"/>
                <a:cs typeface="Times New Roman" pitchFamily="18" charset="0"/>
              </a:rPr>
              <a:t>The "is" verb PAI 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-- </a:t>
            </a:r>
            <a:r>
              <a:rPr lang="el-GR" altLang="en-US" smtClean="0">
                <a:latin typeface="Times New Roman" pitchFamily="18" charset="0"/>
                <a:cs typeface="Times New Roman" pitchFamily="18" charset="0"/>
              </a:rPr>
              <a:t>εἰμί 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n-US" smtClean="0">
                <a:latin typeface="Times New Roman" pitchFamily="18" charset="0"/>
                <a:cs typeface="Times New Roman" pitchFamily="18" charset="0"/>
              </a:rPr>
              <a:t>εἰμί 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                     	</a:t>
            </a:r>
            <a:r>
              <a:rPr lang="el-GR" altLang="en-US" smtClean="0">
                <a:latin typeface="Times New Roman" pitchFamily="18" charset="0"/>
                <a:cs typeface="Times New Roman" pitchFamily="18" charset="0"/>
              </a:rPr>
              <a:t>ἐσμέν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en-US" altLang="en-US" smtClean="0">
                <a:latin typeface="Times New Roman" pitchFamily="18" charset="0"/>
                <a:cs typeface="Times New Roman" pitchFamily="18" charset="0"/>
              </a:rPr>
            </a:br>
            <a:r>
              <a:rPr lang="el-GR" altLang="en-US" smtClean="0">
                <a:latin typeface="Times New Roman" pitchFamily="18" charset="0"/>
                <a:cs typeface="Times New Roman" pitchFamily="18" charset="0"/>
              </a:rPr>
              <a:t>εἶ 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                  		</a:t>
            </a:r>
            <a:r>
              <a:rPr lang="el-GR" altLang="en-US" smtClean="0">
                <a:latin typeface="Times New Roman" pitchFamily="18" charset="0"/>
                <a:cs typeface="Times New Roman" pitchFamily="18" charset="0"/>
              </a:rPr>
              <a:t>ἐστέ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    </a:t>
            </a:r>
            <a:br>
              <a:rPr lang="en-US" altLang="en-US" smtClean="0">
                <a:latin typeface="Times New Roman" pitchFamily="18" charset="0"/>
                <a:cs typeface="Times New Roman" pitchFamily="18" charset="0"/>
              </a:rPr>
            </a:br>
            <a:r>
              <a:rPr lang="el-GR" altLang="en-US" smtClean="0">
                <a:latin typeface="Times New Roman" pitchFamily="18" charset="0"/>
                <a:cs typeface="Times New Roman" pitchFamily="18" charset="0"/>
              </a:rPr>
              <a:t>ἐστί(ν)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      		</a:t>
            </a:r>
            <a:r>
              <a:rPr lang="el-GR" altLang="en-US" smtClean="0">
                <a:latin typeface="Times New Roman" pitchFamily="18" charset="0"/>
                <a:cs typeface="Times New Roman" pitchFamily="18" charset="0"/>
              </a:rPr>
              <a:t>εἰσί(ν)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42447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4513"/>
            <a:ext cx="8229600" cy="609600"/>
          </a:xfrm>
        </p:spPr>
        <p:txBody>
          <a:bodyPr/>
          <a:lstStyle/>
          <a:p>
            <a:r>
              <a:rPr lang="en-US" b="1">
                <a:latin typeface="Times" pitchFamily="18" charset="0"/>
              </a:rPr>
              <a:t>Chapter 6 Vocabulary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μετά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(Acc.)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after, behind</a:t>
            </a:r>
          </a:p>
          <a:p>
            <a:pPr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περί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(Gen.)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about, concerning</a:t>
            </a:r>
          </a:p>
          <a:p>
            <a:pPr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περί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(Acc.)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around, near</a:t>
            </a:r>
          </a:p>
          <a:p>
            <a:pPr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πρός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(Acc.)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</a:p>
        </p:txBody>
      </p:sp>
    </p:spTree>
    <p:extLst>
      <p:ext uri="{BB962C8B-B14F-4D97-AF65-F5344CB8AC3E}">
        <p14:creationId xmlns:p14="http://schemas.microsoft.com/office/powerpoint/2010/main" val="231522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Times New Roman" pitchFamily="18" charset="0"/>
              </a:rPr>
              <a:t>Vocabulary -- Ch. 7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>
              <a:buClr>
                <a:schemeClr val="hlink"/>
              </a:buClr>
              <a:buSzPct val="90000"/>
              <a:buBlip>
                <a:blip r:embed="rId2"/>
              </a:buBlip>
            </a:pPr>
            <a:r>
              <a:rPr lang="en-US" sz="3200" dirty="0">
                <a:latin typeface="Times New Roman" pitchFamily="18" charset="0"/>
                <a:cs typeface="Times New Roman" panose="02020603050405020304" pitchFamily="18" charset="0"/>
              </a:rPr>
              <a:t>good 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ἀγαθός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ή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όν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en-US" dirty="0" smtClean="0">
                <a:latin typeface="Times New Roman" pitchFamily="18" charset="0"/>
                <a:cs typeface="Times New Roman" panose="02020603050405020304" pitchFamily="18" charset="0"/>
              </a:rPr>
              <a:t>Holy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ἅγιος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ον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200" dirty="0" smtClean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Clr>
                <a:schemeClr val="hlink"/>
              </a:buClr>
              <a:buSzPct val="90000"/>
              <a:buBlip>
                <a:blip r:embed="rId2"/>
              </a:buBlip>
            </a:pPr>
            <a:r>
              <a:rPr lang="en-US" sz="3200" dirty="0">
                <a:latin typeface="Times New Roman" pitchFamily="18" charset="0"/>
                <a:cs typeface="Times New Roman" panose="02020603050405020304" pitchFamily="18" charset="0"/>
              </a:rPr>
              <a:t>righteous 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δίκαιοις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ον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dirty="0">
                <a:latin typeface="Greekth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7242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4513"/>
            <a:ext cx="8229600" cy="609600"/>
          </a:xfrm>
        </p:spPr>
        <p:txBody>
          <a:bodyPr/>
          <a:lstStyle/>
          <a:p>
            <a:r>
              <a:rPr lang="en-US" b="1">
                <a:latin typeface="Times New Roman" pitchFamily="18" charset="0"/>
              </a:rPr>
              <a:t>Vocabulary – Ch. 7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>
              <a:buClr>
                <a:schemeClr val="hlink"/>
              </a:buClr>
              <a:buSzPct val="90000"/>
              <a:buBlip>
                <a:blip r:embed="rId2"/>
              </a:buBlip>
            </a:pPr>
            <a:r>
              <a:rPr lang="en-US" sz="3200" dirty="0">
                <a:latin typeface="Times New Roman" pitchFamily="18" charset="0"/>
                <a:cs typeface="Times New Roman" panose="02020603050405020304" pitchFamily="18" charset="0"/>
              </a:rPr>
              <a:t>I am 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εἰμί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Jewish, a Jew 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Ἰουδαῖος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ον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en-US" dirty="0" smtClean="0">
                <a:latin typeface="Times New Roman" pitchFamily="18" charset="0"/>
                <a:cs typeface="Times New Roman" panose="02020603050405020304" pitchFamily="18" charset="0"/>
              </a:rPr>
              <a:t>Great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μέγας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μεγάλη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μέγα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051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b="1">
                <a:latin typeface="Times New Roman" pitchFamily="18" charset="0"/>
              </a:rPr>
              <a:t>Vocabulary -- Ch. 7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1054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dead 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νεκρός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ά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όν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no, not 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οὐ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οὐκ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οὐχ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ρῶτος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ον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voice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φωνή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ῆς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ἡ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latin typeface="Greekth" pitchFamily="18" charset="0"/>
              </a:rPr>
              <a:t>	</a:t>
            </a:r>
            <a:endParaRPr lang="en-US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08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he/she/it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αὐτός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-ή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ό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land, earth, region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γῆ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ῆς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I, we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ἐγώ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ἡμεῖς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ἡμέρα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ας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ἡ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that, so that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ὅτι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</p:txBody>
      </p:sp>
      <p:sp>
        <p:nvSpPr>
          <p:cNvPr id="2355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685800" y="796380"/>
            <a:ext cx="7772400" cy="769441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Vocabulary</a:t>
            </a:r>
            <a:r>
              <a:rPr lang="el-GR" dirty="0" smtClean="0"/>
              <a:t> </a:t>
            </a:r>
            <a:r>
              <a:rPr lang="en-US" dirty="0" smtClean="0"/>
              <a:t>Ch. 8</a:t>
            </a:r>
          </a:p>
        </p:txBody>
      </p:sp>
    </p:spTree>
    <p:extLst>
      <p:ext uri="{BB962C8B-B14F-4D97-AF65-F5344CB8AC3E}">
        <p14:creationId xmlns:p14="http://schemas.microsoft.com/office/powerpoint/2010/main" val="2877057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so, then, therefore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οὖν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crowd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ὄχλος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παρά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(with Gen.)      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beside, with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παρά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(with Dat.)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alongside, beside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παρά</a:t>
            </a: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(with Acc.)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sz="20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</p:txBody>
      </p:sp>
      <p:sp>
        <p:nvSpPr>
          <p:cNvPr id="24580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685800" y="796380"/>
            <a:ext cx="7772400" cy="769441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Vocabulary</a:t>
            </a:r>
            <a:r>
              <a:rPr lang="el-GR" dirty="0"/>
              <a:t> </a:t>
            </a:r>
            <a:r>
              <a:rPr lang="en-US" dirty="0"/>
              <a:t>Ch. 8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7602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/ you (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σύ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/ 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ὑμεῖς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eaLnBrk="1" hangingPunct="1"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by, at the hands of </a:t>
            </a:r>
          </a:p>
          <a:p>
            <a:pPr lvl="1" eaLnBrk="1" hangingPunct="1"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ὑπό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(with Gen.)               </a:t>
            </a:r>
          </a:p>
          <a:p>
            <a:pPr eaLnBrk="1" hangingPunct="1"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under, below</a:t>
            </a:r>
          </a:p>
          <a:p>
            <a:pPr lvl="1" eaLnBrk="1" hangingPunct="1"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ὑπό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(with Acc.)</a:t>
            </a:r>
          </a:p>
          <a:p>
            <a:pPr lvl="2" eaLnBrk="1" hangingPunct="1">
              <a:defRPr/>
            </a:pPr>
            <a:endParaRPr lang="en-US" b="1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560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685800" y="796380"/>
            <a:ext cx="7772400" cy="769441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Vocabulary</a:t>
            </a:r>
            <a:r>
              <a:rPr lang="el-GR" dirty="0"/>
              <a:t> </a:t>
            </a:r>
            <a:r>
              <a:rPr lang="en-US" dirty="0"/>
              <a:t>Ch. 8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7483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Greekth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answer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ἀποκρίνομαι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send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ἀποστέλλω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throw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βάλλω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become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γίνομαι</a:t>
            </a: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come in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εἰσέρχομαι</a:t>
            </a: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</p:txBody>
      </p:sp>
      <p:sp>
        <p:nvSpPr>
          <p:cNvPr id="26628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Vocabulary</a:t>
            </a:r>
            <a:r>
              <a:rPr lang="el-GR" dirty="0"/>
              <a:t> </a:t>
            </a:r>
            <a:r>
              <a:rPr lang="en-US" dirty="0"/>
              <a:t>Ch. </a:t>
            </a:r>
            <a:r>
              <a:rPr lang="en-US" dirty="0" smtClean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650399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go out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ἐξέρχομαι</a:t>
            </a: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come/go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ἔρχομαι</a:t>
            </a: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wish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θέλω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thus, so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οὕτως</a:t>
            </a: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go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πορεύομαι</a:t>
            </a: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sz="20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</p:txBody>
      </p:sp>
      <p:sp>
        <p:nvSpPr>
          <p:cNvPr id="2765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Vocabulary</a:t>
            </a:r>
            <a:r>
              <a:rPr lang="el-GR" dirty="0"/>
              <a:t> </a:t>
            </a:r>
            <a:r>
              <a:rPr lang="en-US" dirty="0"/>
              <a:t>Ch. </a:t>
            </a:r>
            <a:r>
              <a:rPr lang="en-US" dirty="0" smtClean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78963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life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ζωή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ῆς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ἡ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death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θάνατος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judge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κρίνω</a:t>
            </a: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remain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μένω 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only, alone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μόνος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ον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sz="20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</p:txBody>
      </p:sp>
      <p:sp>
        <p:nvSpPr>
          <p:cNvPr id="2867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Vocabulary</a:t>
            </a:r>
            <a:r>
              <a:rPr lang="el-GR" dirty="0"/>
              <a:t> </a:t>
            </a:r>
            <a:r>
              <a:rPr lang="en-US" dirty="0"/>
              <a:t>Ch. </a:t>
            </a:r>
            <a:r>
              <a:rPr lang="en-US" dirty="0" smtClean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643831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 </a:t>
            </a:r>
            <a:r>
              <a:rPr lang="en-US" altLang="en-US" b="1" smtClean="0">
                <a:latin typeface="Times New Roman" pitchFamily="18" charset="0"/>
              </a:rPr>
              <a:t>Person Personal Pronoun Chant</a:t>
            </a:r>
          </a:p>
        </p:txBody>
      </p:sp>
      <p:sp>
        <p:nvSpPr>
          <p:cNvPr id="450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latin typeface="Times New Roman" pitchFamily="18" charset="0"/>
                <a:cs typeface="Times New Roman" pitchFamily="18" charset="0"/>
              </a:rPr>
              <a:t>         Singular                          Plural</a:t>
            </a:r>
          </a:p>
          <a:p>
            <a:pPr eaLnBrk="1" hangingPunct="1"/>
            <a:r>
              <a:rPr lang="en-US" altLang="en-US" b="1" smtClean="0">
                <a:latin typeface="Times New Roman" pitchFamily="18" charset="0"/>
                <a:cs typeface="Times New Roman" pitchFamily="18" charset="0"/>
              </a:rPr>
              <a:t>Nom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el-GR" altLang="en-US" smtClean="0">
                <a:latin typeface="Times New Roman" pitchFamily="18" charset="0"/>
                <a:cs typeface="Times New Roman" pitchFamily="18" charset="0"/>
              </a:rPr>
              <a:t>ἐγώ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l-GR" alt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l-GR" altLang="en-US" smtClean="0">
                <a:latin typeface="Times New Roman" pitchFamily="18" charset="0"/>
                <a:cs typeface="Times New Roman" pitchFamily="18" charset="0"/>
              </a:rPr>
              <a:t>σύ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l-GR" altLang="en-US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   	</a:t>
            </a:r>
            <a:r>
              <a:rPr lang="el-GR" altLang="en-US" smtClean="0">
                <a:latin typeface="Times New Roman" pitchFamily="18" charset="0"/>
                <a:cs typeface="Times New Roman" pitchFamily="18" charset="0"/>
              </a:rPr>
              <a:t>ἡμεῖς</a:t>
            </a:r>
          </a:p>
          <a:p>
            <a:pPr eaLnBrk="1" hangingPunct="1"/>
            <a:r>
              <a:rPr lang="en-US" altLang="en-US" b="1" smtClean="0">
                <a:latin typeface="Times New Roman" pitchFamily="18" charset="0"/>
                <a:cs typeface="Times New Roman" pitchFamily="18" charset="0"/>
              </a:rPr>
              <a:t>Gen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.    </a:t>
            </a:r>
            <a:r>
              <a:rPr lang="el-GR" altLang="en-US" smtClean="0">
                <a:latin typeface="Times New Roman" pitchFamily="18" charset="0"/>
                <a:cs typeface="Times New Roman" pitchFamily="18" charset="0"/>
              </a:rPr>
              <a:t>μου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l-GR" altLang="en-US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l-GR" altLang="en-US" smtClean="0">
                <a:latin typeface="Times New Roman" pitchFamily="18" charset="0"/>
                <a:cs typeface="Times New Roman" pitchFamily="18" charset="0"/>
              </a:rPr>
              <a:t>σου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         	</a:t>
            </a:r>
            <a:r>
              <a:rPr lang="el-GR" altLang="en-US" smtClean="0">
                <a:latin typeface="Times New Roman" pitchFamily="18" charset="0"/>
                <a:cs typeface="Times New Roman" pitchFamily="18" charset="0"/>
              </a:rPr>
              <a:t>ἡμῶν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altLang="en-US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b="1" smtClean="0"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.     </a:t>
            </a:r>
            <a:r>
              <a:rPr lang="el-GR" altLang="en-US" smtClean="0">
                <a:latin typeface="Times New Roman" pitchFamily="18" charset="0"/>
                <a:cs typeface="Times New Roman" pitchFamily="18" charset="0"/>
              </a:rPr>
              <a:t>μοι 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l-GR" alt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altLang="en-US" smtClean="0">
                <a:latin typeface="Times New Roman" pitchFamily="18" charset="0"/>
                <a:cs typeface="Times New Roman" pitchFamily="18" charset="0"/>
              </a:rPr>
              <a:t>σοι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           	</a:t>
            </a:r>
            <a:r>
              <a:rPr lang="el-GR" altLang="en-US" smtClean="0">
                <a:latin typeface="Times New Roman" pitchFamily="18" charset="0"/>
                <a:cs typeface="Times New Roman" pitchFamily="18" charset="0"/>
              </a:rPr>
              <a:t>ἡμῖν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   </a:t>
            </a:r>
            <a:br>
              <a:rPr lang="en-US" altLang="en-US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b="1" smtClean="0"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.     </a:t>
            </a:r>
            <a:r>
              <a:rPr lang="el-GR" altLang="en-US" smtClean="0">
                <a:latin typeface="Times New Roman" pitchFamily="18" charset="0"/>
                <a:cs typeface="Times New Roman" pitchFamily="18" charset="0"/>
              </a:rPr>
              <a:t>με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l-GR" altLang="en-US" smtClean="0">
                <a:latin typeface="Times New Roman" pitchFamily="18" charset="0"/>
                <a:cs typeface="Times New Roman" pitchFamily="18" charset="0"/>
              </a:rPr>
              <a:t>σε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            	</a:t>
            </a:r>
            <a:r>
              <a:rPr lang="el-GR" altLang="en-US" smtClean="0">
                <a:latin typeface="Times New Roman" pitchFamily="18" charset="0"/>
                <a:cs typeface="Times New Roman" pitchFamily="18" charset="0"/>
              </a:rPr>
              <a:t>ἡμάς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eaLnBrk="1" hangingPunct="1"/>
            <a:r>
              <a:rPr lang="el-GR" altLang="en-US" smtClean="0">
                <a:latin typeface="Times New Roman" pitchFamily="18" charset="0"/>
                <a:cs typeface="Times New Roman" pitchFamily="18" charset="0"/>
              </a:rPr>
              <a:t>αὐτός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altLang="en-US" smtClean="0">
                <a:latin typeface="Times New Roman" pitchFamily="18" charset="0"/>
                <a:cs typeface="Times New Roman" pitchFamily="18" charset="0"/>
              </a:rPr>
              <a:t>αὐτη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altLang="en-US" smtClean="0">
                <a:latin typeface="Times New Roman" pitchFamily="18" charset="0"/>
                <a:cs typeface="Times New Roman" pitchFamily="18" charset="0"/>
              </a:rPr>
              <a:t>αὐτό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(he, she, it)</a:t>
            </a:r>
          </a:p>
        </p:txBody>
      </p:sp>
    </p:spTree>
    <p:extLst>
      <p:ext uri="{BB962C8B-B14F-4D97-AF65-F5344CB8AC3E}">
        <p14:creationId xmlns:p14="http://schemas.microsoft.com/office/powerpoint/2010/main" val="1274427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now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νῦν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not,  nor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οὐδέ</a:t>
            </a: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Paul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Παῦλος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save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σῴζω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τότε</a:t>
            </a: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</p:txBody>
      </p:sp>
      <p:sp>
        <p:nvSpPr>
          <p:cNvPr id="29700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Vocabulary</a:t>
            </a:r>
            <a:r>
              <a:rPr lang="el-GR" dirty="0"/>
              <a:t> </a:t>
            </a:r>
            <a:r>
              <a:rPr lang="en-US" dirty="0"/>
              <a:t>Ch. </a:t>
            </a:r>
            <a:r>
              <a:rPr lang="en-US" dirty="0" smtClean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422542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</a:rPr>
              <a:t>Chapter 11 Vocabulary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153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>
                <a:latin typeface="+mj-lt"/>
              </a:rPr>
              <a:t>ἀπέρχομαι</a:t>
            </a:r>
            <a:r>
              <a:rPr lang="en-US" dirty="0" smtClean="0">
                <a:latin typeface="+mj-lt"/>
              </a:rPr>
              <a:t>              	</a:t>
            </a:r>
          </a:p>
          <a:p>
            <a:pPr lvl="1" eaLnBrk="1" hangingPunct="1">
              <a:defRPr/>
            </a:pPr>
            <a:r>
              <a:rPr lang="en-US" dirty="0" smtClean="0">
                <a:latin typeface="+mj-lt"/>
              </a:rPr>
              <a:t> </a:t>
            </a:r>
            <a:r>
              <a:rPr lang="en-US" b="1" dirty="0" smtClean="0">
                <a:latin typeface="+mj-lt"/>
              </a:rPr>
              <a:t>I go away, leave</a:t>
            </a:r>
            <a:r>
              <a:rPr lang="en-US" dirty="0" smtClean="0">
                <a:latin typeface="+mj-lt"/>
              </a:rPr>
              <a:t>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ἐκεῖνος</a:t>
            </a:r>
            <a:r>
              <a:rPr lang="en-US" dirty="0" smtClean="0">
                <a:latin typeface="+mj-lt"/>
              </a:rPr>
              <a:t>                     	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that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Ἰουδαῖος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α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ον</a:t>
            </a:r>
            <a:r>
              <a:rPr lang="en-US" dirty="0" smtClean="0">
                <a:latin typeface="+mj-lt"/>
              </a:rPr>
              <a:t>   	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Jewish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καθώς</a:t>
            </a:r>
            <a:r>
              <a:rPr lang="en-US" dirty="0" smtClean="0">
                <a:latin typeface="+mj-lt"/>
              </a:rPr>
              <a:t>                       	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as, just as </a:t>
            </a:r>
            <a:endParaRPr lang="en-US" dirty="0" smtClean="0">
              <a:latin typeface="+mj-lt"/>
            </a:endParaRP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0820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</a:rPr>
              <a:t>Chapter 11 Vocabulary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>
                <a:latin typeface="+mj-lt"/>
              </a:rPr>
              <a:t>ὅς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ἥ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ὅ</a:t>
            </a:r>
            <a:r>
              <a:rPr lang="en-US" dirty="0" smtClean="0">
                <a:latin typeface="+mj-lt"/>
              </a:rPr>
              <a:t>                    	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who, which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ὅταν </a:t>
            </a:r>
            <a:r>
              <a:rPr lang="en-US" dirty="0" smtClean="0">
                <a:latin typeface="+mj-lt"/>
              </a:rPr>
              <a:t>                         	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when</a:t>
            </a:r>
            <a:r>
              <a:rPr lang="en-US" dirty="0" smtClean="0">
                <a:latin typeface="+mj-lt"/>
              </a:rPr>
              <a:t>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πάλιν  </a:t>
            </a:r>
            <a:r>
              <a:rPr lang="en-US" dirty="0" smtClean="0">
                <a:latin typeface="+mj-lt"/>
              </a:rPr>
              <a:t>                          	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again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οὗτος</a:t>
            </a:r>
            <a:r>
              <a:rPr lang="en-US" dirty="0" smtClean="0">
                <a:latin typeface="+mj-lt"/>
              </a:rPr>
              <a:t>, </a:t>
            </a:r>
            <a:r>
              <a:rPr lang="el-GR" dirty="0" smtClean="0">
                <a:latin typeface="+mj-lt"/>
              </a:rPr>
              <a:t>αὗτη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τοῦτο</a:t>
            </a:r>
            <a:r>
              <a:rPr lang="en-US" dirty="0" smtClean="0">
                <a:latin typeface="+mj-lt"/>
              </a:rPr>
              <a:t>  	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this</a:t>
            </a:r>
            <a:r>
              <a:rPr lang="en-US" dirty="0" smtClean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1311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Times New Roman" pitchFamily="18" charset="0"/>
              </a:rPr>
              <a:t>Chapter 11 Vocabulary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>
                <a:latin typeface="+mj-lt"/>
              </a:rPr>
              <a:t>Πέτρος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ου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ὁ</a:t>
            </a:r>
            <a:r>
              <a:rPr lang="en-US" dirty="0" smtClean="0">
                <a:latin typeface="+mj-lt"/>
              </a:rPr>
              <a:t>          	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Peter</a:t>
            </a:r>
            <a:r>
              <a:rPr lang="en-US" dirty="0" smtClean="0">
                <a:latin typeface="+mj-lt"/>
              </a:rPr>
              <a:t>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ὑπέρ </a:t>
            </a:r>
            <a:r>
              <a:rPr lang="en-US" dirty="0" smtClean="0">
                <a:latin typeface="+mj-lt"/>
              </a:rPr>
              <a:t>                            	  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for, about (gen.) 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above, beyond (acc.)</a:t>
            </a:r>
          </a:p>
        </p:txBody>
      </p:sp>
    </p:spTree>
    <p:extLst>
      <p:ext uri="{BB962C8B-B14F-4D97-AF65-F5344CB8AC3E}">
        <p14:creationId xmlns:p14="http://schemas.microsoft.com/office/powerpoint/2010/main" val="2671725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Times New Roman" pitchFamily="18" charset="0"/>
              </a:rPr>
              <a:t>Chapter 11 Vocabulary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ὑπέρ </a:t>
            </a:r>
            <a:r>
              <a:rPr lang="en-US" dirty="0" smtClean="0"/>
              <a:t>    </a:t>
            </a:r>
            <a:r>
              <a:rPr lang="en-US" dirty="0" smtClean="0">
                <a:latin typeface="Greekth" pitchFamily="18" charset="0"/>
              </a:rPr>
              <a:t>                        	  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Times New Roman" pitchFamily="18" charset="0"/>
              </a:rPr>
              <a:t>for, about (gen.) 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Times New Roman" pitchFamily="18" charset="0"/>
              </a:rPr>
              <a:t>above, beyond (acc.)</a:t>
            </a:r>
          </a:p>
        </p:txBody>
      </p:sp>
    </p:spTree>
    <p:extLst>
      <p:ext uri="{BB962C8B-B14F-4D97-AF65-F5344CB8AC3E}">
        <p14:creationId xmlns:p14="http://schemas.microsoft.com/office/powerpoint/2010/main" val="1633656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Chapter 12 Vocabulary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>
                <a:latin typeface="+mj-lt"/>
              </a:rPr>
              <a:t>ἀποθνῄσκω</a:t>
            </a:r>
            <a:r>
              <a:rPr lang="en-US" dirty="0" smtClean="0">
                <a:latin typeface="+mj-lt"/>
              </a:rPr>
              <a:t>      	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I die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ἐκεῖ</a:t>
            </a:r>
            <a:r>
              <a:rPr lang="en-US" dirty="0" smtClean="0">
                <a:latin typeface="+mj-lt"/>
              </a:rPr>
              <a:t> </a:t>
            </a:r>
          </a:p>
          <a:p>
            <a:pPr lvl="1" eaLnBrk="1" hangingPunct="1">
              <a:defRPr/>
            </a:pPr>
            <a:r>
              <a:rPr lang="en-US" dirty="0" smtClean="0">
                <a:latin typeface="+mj-lt"/>
              </a:rPr>
              <a:t> </a:t>
            </a:r>
            <a:r>
              <a:rPr lang="en-US" b="1" dirty="0" smtClean="0">
                <a:latin typeface="+mj-lt"/>
              </a:rPr>
              <a:t>there</a:t>
            </a:r>
            <a:r>
              <a:rPr lang="en-US" dirty="0" smtClean="0">
                <a:latin typeface="+mj-lt"/>
              </a:rPr>
              <a:t>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ἕως</a:t>
            </a:r>
            <a:endParaRPr lang="en-US" dirty="0" smtClean="0">
              <a:latin typeface="+mj-lt"/>
            </a:endParaRP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until</a:t>
            </a:r>
            <a:r>
              <a:rPr lang="en-US" dirty="0" smtClean="0">
                <a:latin typeface="+mj-lt"/>
              </a:rPr>
              <a:t>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ἰδού </a:t>
            </a:r>
            <a:r>
              <a:rPr lang="en-US" dirty="0" smtClean="0">
                <a:latin typeface="+mj-lt"/>
              </a:rPr>
              <a:t> 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behold </a:t>
            </a:r>
          </a:p>
        </p:txBody>
      </p:sp>
    </p:spTree>
    <p:extLst>
      <p:ext uri="{BB962C8B-B14F-4D97-AF65-F5344CB8AC3E}">
        <p14:creationId xmlns:p14="http://schemas.microsoft.com/office/powerpoint/2010/main" val="2714137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Chapter 12 Vocabulary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>
                <a:latin typeface="+mj-lt"/>
              </a:rPr>
              <a:t>ἵνα </a:t>
            </a:r>
            <a:r>
              <a:rPr lang="en-US" dirty="0" smtClean="0">
                <a:latin typeface="+mj-lt"/>
              </a:rPr>
              <a:t>                         </a:t>
            </a:r>
            <a:r>
              <a:rPr lang="en-US" dirty="0">
                <a:latin typeface="+mj-lt"/>
              </a:rPr>
              <a:t>	</a:t>
            </a:r>
            <a:endParaRPr lang="en-US" dirty="0" smtClean="0">
              <a:latin typeface="+mj-lt"/>
            </a:endParaRPr>
          </a:p>
          <a:p>
            <a:pPr eaLnBrk="1" hangingPunct="1">
              <a:defRPr/>
            </a:pPr>
            <a:r>
              <a:rPr lang="en-US" b="1" dirty="0">
                <a:latin typeface="+mj-lt"/>
              </a:rPr>
              <a:t> </a:t>
            </a:r>
            <a:r>
              <a:rPr lang="en-US" b="1" dirty="0" smtClean="0">
                <a:latin typeface="+mj-lt"/>
              </a:rPr>
              <a:t>	in </a:t>
            </a:r>
            <a:r>
              <a:rPr lang="en-US" b="1" dirty="0">
                <a:latin typeface="+mj-lt"/>
              </a:rPr>
              <a:t>order that, that </a:t>
            </a:r>
            <a:endParaRPr lang="en-US" dirty="0" smtClean="0">
              <a:latin typeface="+mj-lt"/>
            </a:endParaRP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Ἰωάννης</a:t>
            </a:r>
            <a:r>
              <a:rPr lang="en-US" dirty="0" smtClean="0">
                <a:latin typeface="+mj-lt"/>
              </a:rPr>
              <a:t>,  -</a:t>
            </a:r>
            <a:r>
              <a:rPr lang="el-GR" dirty="0" smtClean="0">
                <a:latin typeface="+mj-lt"/>
              </a:rPr>
              <a:t>ου</a:t>
            </a:r>
            <a:r>
              <a:rPr lang="en-US" dirty="0" smtClean="0">
                <a:latin typeface="+mj-lt"/>
              </a:rPr>
              <a:t>,  </a:t>
            </a:r>
            <a:r>
              <a:rPr lang="el-GR" dirty="0" smtClean="0">
                <a:latin typeface="+mj-lt"/>
              </a:rPr>
              <a:t>ὁ</a:t>
            </a:r>
            <a:r>
              <a:rPr lang="en-US" dirty="0" smtClean="0">
                <a:latin typeface="+mj-lt"/>
              </a:rPr>
              <a:t>   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John</a:t>
            </a:r>
            <a:r>
              <a:rPr lang="en-US" dirty="0" smtClean="0">
                <a:latin typeface="+mj-lt"/>
              </a:rPr>
              <a:t>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μέν</a:t>
            </a:r>
            <a:r>
              <a:rPr lang="en-US" dirty="0" smtClean="0">
                <a:latin typeface="+mj-lt"/>
              </a:rPr>
              <a:t> </a:t>
            </a: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on the one hand, indeed 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ὅλος</a:t>
            </a:r>
            <a:r>
              <a:rPr lang="en-US" dirty="0" smtClean="0">
                <a:latin typeface="+mj-lt"/>
              </a:rPr>
              <a:t>, -</a:t>
            </a:r>
            <a:r>
              <a:rPr lang="el-GR" dirty="0" smtClean="0">
                <a:latin typeface="+mj-lt"/>
              </a:rPr>
              <a:t>η</a:t>
            </a:r>
            <a:r>
              <a:rPr lang="en-US" dirty="0" smtClean="0">
                <a:latin typeface="+mj-lt"/>
              </a:rPr>
              <a:t>, -</a:t>
            </a:r>
            <a:r>
              <a:rPr lang="el-GR" dirty="0" smtClean="0">
                <a:latin typeface="+mj-lt"/>
              </a:rPr>
              <a:t>ον</a:t>
            </a:r>
            <a:endParaRPr lang="en-US" dirty="0" smtClean="0">
              <a:latin typeface="+mj-lt"/>
            </a:endParaRPr>
          </a:p>
          <a:p>
            <a:pPr lvl="1" eaLnBrk="1" hangingPunct="1">
              <a:defRPr/>
            </a:pPr>
            <a:r>
              <a:rPr lang="en-US" b="1" dirty="0" smtClean="0">
                <a:latin typeface="+mj-lt"/>
              </a:rPr>
              <a:t>whole, entire</a:t>
            </a:r>
            <a:r>
              <a:rPr lang="en-US" dirty="0" smtClean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46618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Chapter 12 Vocabulary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ὅτε</a:t>
            </a:r>
            <a:r>
              <a:rPr lang="en-US" dirty="0" smtClean="0"/>
              <a:t>              </a:t>
            </a:r>
          </a:p>
          <a:p>
            <a:pPr lvl="1" eaLnBrk="1" hangingPunct="1">
              <a:defRPr/>
            </a:pPr>
            <a:r>
              <a:rPr lang="en-US" b="1" dirty="0" smtClean="0"/>
              <a:t>when</a:t>
            </a:r>
            <a:r>
              <a:rPr lang="en-US" dirty="0" smtClean="0"/>
              <a:t> </a:t>
            </a:r>
            <a:endParaRPr lang="en-US" dirty="0"/>
          </a:p>
          <a:p>
            <a:pPr eaLnBrk="1" hangingPunct="1">
              <a:defRPr/>
            </a:pPr>
            <a:r>
              <a:rPr lang="el-GR" dirty="0" smtClean="0"/>
              <a:t>σύν</a:t>
            </a:r>
            <a:endParaRPr lang="en-US" dirty="0" smtClean="0"/>
          </a:p>
          <a:p>
            <a:pPr lvl="1" eaLnBrk="1" hangingPunct="1">
              <a:defRPr/>
            </a:pPr>
            <a:r>
              <a:rPr lang="en-US" b="1" dirty="0" smtClean="0"/>
              <a:t>with</a:t>
            </a:r>
            <a:r>
              <a:rPr lang="en-US" dirty="0" smtClean="0"/>
              <a:t> </a:t>
            </a:r>
            <a:endParaRPr lang="en-US" dirty="0"/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302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Present Middle/Passive Indicative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+mj-lt"/>
              </a:rPr>
              <a:t> </a:t>
            </a:r>
            <a:r>
              <a:rPr lang="el-GR" altLang="en-US" dirty="0" smtClean="0">
                <a:latin typeface="+mj-lt"/>
              </a:rPr>
              <a:t>λύομαι</a:t>
            </a:r>
            <a:r>
              <a:rPr lang="en-US" altLang="en-US" dirty="0" smtClean="0">
                <a:latin typeface="+mj-lt"/>
              </a:rPr>
              <a:t>,              </a:t>
            </a:r>
            <a:r>
              <a:rPr lang="el-GR" altLang="en-US" dirty="0" smtClean="0">
                <a:latin typeface="+mj-lt"/>
              </a:rPr>
              <a:t>  </a:t>
            </a:r>
            <a:r>
              <a:rPr lang="en-US" altLang="en-US" dirty="0" smtClean="0">
                <a:latin typeface="+mj-lt"/>
              </a:rPr>
              <a:t> -</a:t>
            </a:r>
            <a:r>
              <a:rPr lang="el-GR" altLang="en-US" dirty="0" smtClean="0">
                <a:latin typeface="+mj-lt"/>
              </a:rPr>
              <a:t>ομεθα</a:t>
            </a:r>
            <a:r>
              <a:rPr lang="en-US" altLang="en-US" dirty="0" smtClean="0">
                <a:latin typeface="+mj-lt"/>
              </a:rPr>
              <a:t> </a:t>
            </a:r>
            <a:br>
              <a:rPr lang="en-US" altLang="en-US" dirty="0" smtClean="0">
                <a:latin typeface="+mj-lt"/>
              </a:rPr>
            </a:br>
            <a:r>
              <a:rPr lang="en-US" altLang="en-US" dirty="0" smtClean="0">
                <a:latin typeface="+mj-lt"/>
              </a:rPr>
              <a:t>           -</a:t>
            </a:r>
            <a:r>
              <a:rPr lang="el-GR" altLang="en-US" dirty="0" smtClean="0">
                <a:latin typeface="+mj-lt"/>
              </a:rPr>
              <a:t>ῃ</a:t>
            </a:r>
            <a:r>
              <a:rPr lang="en-US" altLang="en-US" dirty="0" smtClean="0">
                <a:latin typeface="+mj-lt"/>
              </a:rPr>
              <a:t>,               -</a:t>
            </a:r>
            <a:r>
              <a:rPr lang="el-GR" altLang="en-US" dirty="0" smtClean="0">
                <a:latin typeface="+mj-lt"/>
              </a:rPr>
              <a:t>εσθε</a:t>
            </a:r>
            <a:r>
              <a:rPr lang="en-US" altLang="en-US" dirty="0" smtClean="0">
                <a:latin typeface="+mj-lt"/>
              </a:rPr>
              <a:t> </a:t>
            </a:r>
            <a:br>
              <a:rPr lang="en-US" altLang="en-US" dirty="0" smtClean="0">
                <a:latin typeface="+mj-lt"/>
              </a:rPr>
            </a:br>
            <a:r>
              <a:rPr lang="en-US" altLang="en-US" dirty="0" smtClean="0">
                <a:latin typeface="+mj-lt"/>
              </a:rPr>
              <a:t>           -</a:t>
            </a:r>
            <a:r>
              <a:rPr lang="el-GR" altLang="en-US" dirty="0" smtClean="0">
                <a:latin typeface="+mj-lt"/>
              </a:rPr>
              <a:t>εται</a:t>
            </a:r>
            <a:r>
              <a:rPr lang="en-US" altLang="en-US" dirty="0" smtClean="0">
                <a:latin typeface="+mj-lt"/>
              </a:rPr>
              <a:t>,          -</a:t>
            </a:r>
            <a:r>
              <a:rPr lang="el-GR" altLang="en-US" dirty="0" smtClean="0">
                <a:latin typeface="+mj-lt"/>
              </a:rPr>
              <a:t>ονται</a:t>
            </a:r>
            <a:endParaRPr lang="en-US" altLang="en-US" dirty="0" smtClean="0">
              <a:latin typeface="+mj-lt"/>
            </a:endParaRPr>
          </a:p>
          <a:p>
            <a:pPr eaLnBrk="1" hangingPunct="1"/>
            <a:r>
              <a:rPr lang="en-US" altLang="en-US" dirty="0" smtClean="0">
                <a:latin typeface="+mj-lt"/>
              </a:rPr>
              <a:t>I am loosed/am being loosed</a:t>
            </a:r>
          </a:p>
          <a:p>
            <a:pPr eaLnBrk="1" hangingPunct="1"/>
            <a:r>
              <a:rPr lang="en-US" altLang="en-US" dirty="0" smtClean="0">
                <a:latin typeface="+mj-lt"/>
              </a:rPr>
              <a:t>I loose myself/am loosing [for myself]</a:t>
            </a:r>
          </a:p>
        </p:txBody>
      </p:sp>
    </p:spTree>
    <p:extLst>
      <p:ext uri="{BB962C8B-B14F-4D97-AF65-F5344CB8AC3E}">
        <p14:creationId xmlns:p14="http://schemas.microsoft.com/office/powerpoint/2010/main" val="558490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Shape of the Future in Greek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>
                <a:latin typeface="+mj-lt"/>
              </a:rPr>
              <a:t>λύσω</a:t>
            </a:r>
            <a:r>
              <a:rPr lang="en-US" dirty="0" smtClean="0">
                <a:latin typeface="+mj-lt"/>
              </a:rPr>
              <a:t> </a:t>
            </a:r>
            <a:r>
              <a:rPr lang="el-GR" dirty="0" smtClean="0">
                <a:latin typeface="+mj-lt"/>
              </a:rPr>
              <a:t>   </a:t>
            </a:r>
            <a:r>
              <a:rPr lang="en-US" dirty="0" smtClean="0">
                <a:latin typeface="+mj-lt"/>
              </a:rPr>
              <a:t>                    </a:t>
            </a:r>
            <a:r>
              <a:rPr lang="el-GR" dirty="0" smtClean="0">
                <a:latin typeface="+mj-lt"/>
              </a:rPr>
              <a:t>λύσομεν</a:t>
            </a:r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n-US" sz="2400" b="1" dirty="0" smtClean="0">
                <a:latin typeface="+mj-lt"/>
              </a:rPr>
              <a:t>I will loose                         We will loose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λύσεις</a:t>
            </a:r>
            <a:r>
              <a:rPr lang="en-US" dirty="0" smtClean="0">
                <a:latin typeface="+mj-lt"/>
              </a:rPr>
              <a:t>    </a:t>
            </a:r>
            <a:r>
              <a:rPr lang="el-GR" dirty="0" smtClean="0">
                <a:latin typeface="+mj-lt"/>
              </a:rPr>
              <a:t>   </a:t>
            </a:r>
            <a:r>
              <a:rPr lang="en-US" dirty="0" smtClean="0">
                <a:latin typeface="+mj-lt"/>
              </a:rPr>
              <a:t>               </a:t>
            </a:r>
            <a:r>
              <a:rPr lang="el-GR" dirty="0" smtClean="0">
                <a:latin typeface="+mj-lt"/>
              </a:rPr>
              <a:t>λύσετε</a:t>
            </a:r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n-US" sz="2400" b="1" dirty="0" smtClean="0">
                <a:latin typeface="+mj-lt"/>
              </a:rPr>
              <a:t>You will loose                    You all will loose</a:t>
            </a:r>
          </a:p>
          <a:p>
            <a:pPr eaLnBrk="1" hangingPunct="1">
              <a:defRPr/>
            </a:pPr>
            <a:r>
              <a:rPr lang="el-GR" dirty="0" smtClean="0">
                <a:latin typeface="+mj-lt"/>
              </a:rPr>
              <a:t>λύσει </a:t>
            </a:r>
            <a:r>
              <a:rPr lang="en-US" dirty="0" smtClean="0">
                <a:latin typeface="+mj-lt"/>
              </a:rPr>
              <a:t>  </a:t>
            </a:r>
            <a:r>
              <a:rPr lang="el-GR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                    </a:t>
            </a:r>
            <a:r>
              <a:rPr lang="el-GR" dirty="0" smtClean="0">
                <a:latin typeface="+mj-lt"/>
              </a:rPr>
              <a:t>λύσουσι(ν)</a:t>
            </a:r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n-US" sz="2400" b="1" dirty="0" smtClean="0">
                <a:latin typeface="+mj-lt"/>
              </a:rPr>
              <a:t>S/he/it will loose                They will loose</a:t>
            </a:r>
          </a:p>
          <a:p>
            <a:pPr eaLnBrk="1" hangingPunct="1">
              <a:defRPr/>
            </a:pPr>
            <a:r>
              <a:rPr lang="en-US" sz="2400" b="1" dirty="0" smtClean="0">
                <a:latin typeface="+mj-lt"/>
              </a:rPr>
              <a:t>Chant this one</a:t>
            </a:r>
          </a:p>
        </p:txBody>
      </p:sp>
    </p:spTree>
    <p:extLst>
      <p:ext uri="{BB962C8B-B14F-4D97-AF65-F5344CB8AC3E}">
        <p14:creationId xmlns:p14="http://schemas.microsoft.com/office/powerpoint/2010/main" val="2644840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latin typeface="Times New Roman" pitchFamily="18" charset="0"/>
              </a:rPr>
              <a:t>Future Middle Paradigm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 eaLnBrk="1" hangingPunct="1"/>
            <a:r>
              <a:rPr lang="el-GR" altLang="en-US" dirty="0" smtClean="0">
                <a:latin typeface="Times New Roman" pitchFamily="18" charset="0"/>
                <a:cs typeface="Times New Roman" pitchFamily="18" charset="0"/>
              </a:rPr>
              <a:t>λύσομαι   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                	          -</a:t>
            </a:r>
            <a:r>
              <a:rPr lang="el-GR" altLang="en-US" dirty="0" smtClean="0">
                <a:latin typeface="Times New Roman" pitchFamily="18" charset="0"/>
                <a:cs typeface="Times New Roman" pitchFamily="18" charset="0"/>
              </a:rPr>
              <a:t>όμεθα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altLang="en-US" dirty="0" smtClean="0">
                <a:latin typeface="Times New Roman" pitchFamily="18" charset="0"/>
                <a:cs typeface="Times New Roman" pitchFamily="18" charset="0"/>
              </a:rPr>
              <a:t>ῃ </a:t>
            </a:r>
            <a:r>
              <a:rPr lang="en-US" altLang="en-US" sz="4000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	  -</a:t>
            </a:r>
            <a:r>
              <a:rPr lang="el-GR" altLang="en-US" dirty="0" smtClean="0">
                <a:latin typeface="Times New Roman" pitchFamily="18" charset="0"/>
                <a:cs typeface="Times New Roman" pitchFamily="18" charset="0"/>
              </a:rPr>
              <a:t>εσθε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altLang="en-US" dirty="0" smtClean="0">
                <a:latin typeface="Times New Roman" pitchFamily="18" charset="0"/>
                <a:cs typeface="Times New Roman" pitchFamily="18" charset="0"/>
              </a:rPr>
              <a:t>εται</a:t>
            </a:r>
            <a:r>
              <a:rPr lang="en-US" altLang="en-US" sz="40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		  -</a:t>
            </a:r>
            <a:r>
              <a:rPr lang="el-GR" altLang="en-US" dirty="0" smtClean="0">
                <a:latin typeface="Times New Roman" pitchFamily="18" charset="0"/>
                <a:cs typeface="Times New Roman" pitchFamily="18" charset="0"/>
              </a:rPr>
              <a:t>ονται</a:t>
            </a:r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sz="2400" b="1" dirty="0" smtClean="0">
                <a:latin typeface="Times New Roman" pitchFamily="18" charset="0"/>
              </a:rPr>
              <a:t>I will loose (for myself)                 We will loose (for ourselves)</a:t>
            </a:r>
            <a:r>
              <a:rPr lang="en-US" altLang="en-US" dirty="0" smtClean="0">
                <a:latin typeface="Greekth" pitchFamily="18" charset="0"/>
              </a:rPr>
              <a:t> …</a:t>
            </a:r>
            <a:br>
              <a:rPr lang="en-US" altLang="en-US" dirty="0" smtClean="0">
                <a:latin typeface="Greekth" pitchFamily="18" charset="0"/>
              </a:rPr>
            </a:br>
            <a:r>
              <a:rPr lang="en-US" altLang="en-US" sz="2400" b="1" dirty="0" smtClean="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128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579438"/>
          </a:xfrm>
        </p:spPr>
        <p:txBody>
          <a:bodyPr/>
          <a:lstStyle/>
          <a:p>
            <a:pPr eaLnBrk="1" hangingPunct="1"/>
            <a:r>
              <a:rPr lang="en-US" sz="3200" b="1" smtClean="0">
                <a:latin typeface="Times" pitchFamily="18" charset="0"/>
              </a:rPr>
              <a:t>Demonstrative and Relative Pronouns Summary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4582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>
                <a:latin typeface="+mj-lt"/>
              </a:rPr>
              <a:t>ἐκεῖνος</a:t>
            </a:r>
            <a:r>
              <a:rPr lang="en-US" dirty="0" smtClean="0">
                <a:latin typeface="+mj-lt"/>
              </a:rPr>
              <a:t>,      </a:t>
            </a:r>
            <a:r>
              <a:rPr lang="el-GR" dirty="0" smtClean="0">
                <a:latin typeface="+mj-lt"/>
              </a:rPr>
              <a:t>ἐκείνη</a:t>
            </a:r>
            <a:r>
              <a:rPr lang="en-US" dirty="0" smtClean="0">
                <a:latin typeface="+mj-lt"/>
              </a:rPr>
              <a:t>,        </a:t>
            </a:r>
            <a:r>
              <a:rPr lang="el-GR" dirty="0" smtClean="0">
                <a:latin typeface="+mj-lt"/>
              </a:rPr>
              <a:t>ἐκεῖνο</a:t>
            </a:r>
            <a:r>
              <a:rPr lang="en-US" dirty="0" smtClean="0">
                <a:latin typeface="+mj-lt"/>
              </a:rPr>
              <a:t>  = that</a:t>
            </a:r>
          </a:p>
          <a:p>
            <a:pPr eaLnBrk="1" hangingPunct="1">
              <a:defRPr/>
            </a:pPr>
            <a:r>
              <a:rPr lang="el-GR" dirty="0">
                <a:latin typeface="+mj-lt"/>
              </a:rPr>
              <a:t> </a:t>
            </a:r>
            <a:r>
              <a:rPr lang="el-GR" dirty="0" smtClean="0">
                <a:latin typeface="+mj-lt"/>
              </a:rPr>
              <a:t>οὗτος</a:t>
            </a:r>
            <a:r>
              <a:rPr lang="en-US" dirty="0" smtClean="0">
                <a:latin typeface="+mj-lt"/>
              </a:rPr>
              <a:t>,        </a:t>
            </a:r>
            <a:r>
              <a:rPr lang="el-GR" dirty="0" smtClean="0">
                <a:latin typeface="+mj-lt"/>
              </a:rPr>
              <a:t>αὕτη</a:t>
            </a:r>
            <a:r>
              <a:rPr lang="en-US" dirty="0" smtClean="0">
                <a:latin typeface="+mj-lt"/>
              </a:rPr>
              <a:t>,         </a:t>
            </a:r>
            <a:r>
              <a:rPr lang="el-GR" dirty="0" smtClean="0">
                <a:latin typeface="+mj-lt"/>
              </a:rPr>
              <a:t> τοῦτο</a:t>
            </a:r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l-GR" dirty="0" smtClean="0">
                <a:latin typeface="+mj-lt"/>
              </a:rPr>
              <a:t>τούτου</a:t>
            </a:r>
            <a:r>
              <a:rPr lang="en-US" dirty="0" smtClean="0">
                <a:latin typeface="+mj-lt"/>
              </a:rPr>
              <a:t>,    </a:t>
            </a:r>
            <a:r>
              <a:rPr lang="el-GR" dirty="0" smtClean="0">
                <a:latin typeface="+mj-lt"/>
              </a:rPr>
              <a:t>  </a:t>
            </a:r>
            <a:r>
              <a:rPr lang="en-US" dirty="0" smtClean="0">
                <a:latin typeface="+mj-lt"/>
              </a:rPr>
              <a:t> </a:t>
            </a:r>
            <a:r>
              <a:rPr lang="el-GR" dirty="0" smtClean="0">
                <a:latin typeface="+mj-lt"/>
              </a:rPr>
              <a:t>ταύτης</a:t>
            </a:r>
            <a:r>
              <a:rPr lang="en-US" dirty="0" smtClean="0">
                <a:latin typeface="+mj-lt"/>
              </a:rPr>
              <a:t>,    </a:t>
            </a:r>
            <a:r>
              <a:rPr lang="el-GR" dirty="0" smtClean="0">
                <a:latin typeface="+mj-lt"/>
              </a:rPr>
              <a:t>  </a:t>
            </a:r>
            <a:r>
              <a:rPr lang="en-US" dirty="0" smtClean="0">
                <a:latin typeface="+mj-lt"/>
              </a:rPr>
              <a:t> </a:t>
            </a:r>
            <a:r>
              <a:rPr lang="el-GR" dirty="0" smtClean="0">
                <a:latin typeface="+mj-lt"/>
              </a:rPr>
              <a:t>τούτου</a:t>
            </a:r>
            <a:r>
              <a:rPr lang="en-US" dirty="0" smtClean="0">
                <a:latin typeface="+mj-lt"/>
              </a:rPr>
              <a:t> = this</a:t>
            </a:r>
          </a:p>
          <a:p>
            <a:pPr eaLnBrk="1" hangingPunct="1">
              <a:defRPr/>
            </a:pPr>
            <a:r>
              <a:rPr lang="en-US" dirty="0" smtClean="0">
                <a:latin typeface="+mj-lt"/>
              </a:rPr>
              <a:t> </a:t>
            </a:r>
            <a:r>
              <a:rPr lang="el-GR" dirty="0" smtClean="0">
                <a:latin typeface="+mj-lt"/>
              </a:rPr>
              <a:t>ὅς</a:t>
            </a:r>
            <a:r>
              <a:rPr lang="en-US" dirty="0" smtClean="0">
                <a:latin typeface="+mj-lt"/>
              </a:rPr>
              <a:t>        </a:t>
            </a:r>
            <a:r>
              <a:rPr lang="el-GR" dirty="0" smtClean="0">
                <a:latin typeface="+mj-lt"/>
              </a:rPr>
              <a:t> ἥ</a:t>
            </a:r>
            <a:r>
              <a:rPr lang="en-US" dirty="0" smtClean="0">
                <a:latin typeface="+mj-lt"/>
              </a:rPr>
              <a:t>         </a:t>
            </a:r>
            <a:r>
              <a:rPr lang="el-GR" dirty="0" smtClean="0">
                <a:latin typeface="+mj-lt"/>
              </a:rPr>
              <a:t>ὅ</a:t>
            </a:r>
            <a:r>
              <a:rPr lang="en-US" dirty="0" smtClean="0">
                <a:latin typeface="+mj-lt"/>
              </a:rPr>
              <a:t>      = Relative (who, which)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 </a:t>
            </a:r>
            <a:r>
              <a:rPr lang="el-GR" dirty="0" smtClean="0">
                <a:latin typeface="+mj-lt"/>
              </a:rPr>
              <a:t>οὗ</a:t>
            </a:r>
            <a:r>
              <a:rPr lang="en-US" dirty="0" smtClean="0">
                <a:latin typeface="+mj-lt"/>
              </a:rPr>
              <a:t>      </a:t>
            </a:r>
            <a:r>
              <a:rPr lang="el-GR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 </a:t>
            </a:r>
            <a:r>
              <a:rPr lang="el-GR" dirty="0" smtClean="0">
                <a:latin typeface="+mj-lt"/>
              </a:rPr>
              <a:t>ἧς</a:t>
            </a:r>
            <a:r>
              <a:rPr lang="en-US" dirty="0" smtClean="0">
                <a:latin typeface="+mj-lt"/>
              </a:rPr>
              <a:t>       </a:t>
            </a:r>
            <a:r>
              <a:rPr lang="el-GR" dirty="0" smtClean="0">
                <a:latin typeface="+mj-lt"/>
              </a:rPr>
              <a:t>οὗ</a:t>
            </a:r>
            <a:r>
              <a:rPr lang="en-US" dirty="0" smtClean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873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zure">
  <a:themeElements>
    <a:clrScheme name="Azure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Designs\Azure.pot</Template>
  <TotalTime>624</TotalTime>
  <Words>1269</Words>
  <Application>Microsoft Office PowerPoint</Application>
  <PresentationFormat>On-screen Show (4:3)</PresentationFormat>
  <Paragraphs>423</Paragraphs>
  <Slides>57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Azure</vt:lpstr>
      <vt:lpstr>Mastering NT Greek</vt:lpstr>
      <vt:lpstr>PAI Verb Chant</vt:lpstr>
      <vt:lpstr>2-1-2 Paradigms - Chant this</vt:lpstr>
      <vt:lpstr>The "is" verb PAI  -- εἰμί  </vt:lpstr>
      <vt:lpstr> Person Personal Pronoun Chant</vt:lpstr>
      <vt:lpstr>Present Middle/Passive Indicative </vt:lpstr>
      <vt:lpstr>Shape of the Future in Greek</vt:lpstr>
      <vt:lpstr>Future Middle Paradigm</vt:lpstr>
      <vt:lpstr>Demonstrative and Relative Pronouns Summary</vt:lpstr>
      <vt:lpstr>Imperfect Active Paradigm of λύω</vt:lpstr>
      <vt:lpstr>Rapping the Lord’s Prayer</vt:lpstr>
      <vt:lpstr>Introduction</vt:lpstr>
      <vt:lpstr>Greek has 2 past tenses</vt:lpstr>
      <vt:lpstr>Imperfect Formation</vt:lpstr>
      <vt:lpstr>Imperfect Active Paradigm of λύω</vt:lpstr>
      <vt:lpstr>Imperfect Middle/Passive of λύω </vt:lpstr>
      <vt:lpstr>Four Ways to Augment an Augment</vt:lpstr>
      <vt:lpstr>Four Ways to Augment and Augment</vt:lpstr>
      <vt:lpstr>Augmenting Imperfect Examples</vt:lpstr>
      <vt:lpstr>Imperfect εἰμί  (a big one)</vt:lpstr>
      <vt:lpstr>Some Translation Examples</vt:lpstr>
      <vt:lpstr>Vocabulary - Chapter 12</vt:lpstr>
      <vt:lpstr>Imperfect Middle/Passive of λύω </vt:lpstr>
      <vt:lpstr>Imperfect εἰμί  (a big one)</vt:lpstr>
      <vt:lpstr>Imperfect IAI (I M/P I)</vt:lpstr>
      <vt:lpstr>Vocabulary Review</vt:lpstr>
      <vt:lpstr>Ch. 1 -- Vocabulary</vt:lpstr>
      <vt:lpstr>Ch. 1 -- Vocabulary </vt:lpstr>
      <vt:lpstr>Ch. 2 -- Vocabulary</vt:lpstr>
      <vt:lpstr>Ch. 2 -- Vocabulary</vt:lpstr>
      <vt:lpstr>Ch. 3 -- Vocabulary</vt:lpstr>
      <vt:lpstr>Ch. 3 -- Vocabulary</vt:lpstr>
      <vt:lpstr>Ch. 4 -- Vocabulary</vt:lpstr>
      <vt:lpstr>Ch. 4 -- Vocabulary </vt:lpstr>
      <vt:lpstr>Ch. 5 -- Vocabulary </vt:lpstr>
      <vt:lpstr>Ch. 5 -- Vocabulary </vt:lpstr>
      <vt:lpstr>Chapter 6 Vocabulary</vt:lpstr>
      <vt:lpstr>Chapter 6 Vocabulary</vt:lpstr>
      <vt:lpstr>Chapter 6 Vocabulary </vt:lpstr>
      <vt:lpstr>Chapter 6 Vocabulary</vt:lpstr>
      <vt:lpstr>Vocabulary -- Ch. 7</vt:lpstr>
      <vt:lpstr>Vocabulary – Ch. 7</vt:lpstr>
      <vt:lpstr>Vocabulary -- Ch. 7</vt:lpstr>
      <vt:lpstr>Vocabulary Ch. 8</vt:lpstr>
      <vt:lpstr>Vocabulary Ch. 8</vt:lpstr>
      <vt:lpstr>Vocabulary Ch. 8</vt:lpstr>
      <vt:lpstr>Vocabulary Ch. 9</vt:lpstr>
      <vt:lpstr>Vocabulary Ch. 9</vt:lpstr>
      <vt:lpstr>Vocabulary Ch. 10</vt:lpstr>
      <vt:lpstr>Vocabulary Ch. 10</vt:lpstr>
      <vt:lpstr>Chapter 11 Vocabulary</vt:lpstr>
      <vt:lpstr>Chapter 11 Vocabulary</vt:lpstr>
      <vt:lpstr>Chapter 11 Vocabulary</vt:lpstr>
      <vt:lpstr>Chapter 11 Vocabulary</vt:lpstr>
      <vt:lpstr>Chapter 12 Vocabulary </vt:lpstr>
      <vt:lpstr>Chapter 12 Vocabulary </vt:lpstr>
      <vt:lpstr>Chapter 12 Vocabulary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Imperfect Verbs</dc:title>
  <dc:creator>Ted Hildebrandt</dc:creator>
  <cp:lastModifiedBy>User</cp:lastModifiedBy>
  <cp:revision>40</cp:revision>
  <dcterms:created xsi:type="dcterms:W3CDTF">2001-10-15T00:44:54Z</dcterms:created>
  <dcterms:modified xsi:type="dcterms:W3CDTF">2015-11-16T16:25:56Z</dcterms:modified>
</cp:coreProperties>
</file>